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9"/>
  </p:notesMasterIdLst>
  <p:sldIdLst>
    <p:sldId id="256" r:id="rId2"/>
    <p:sldId id="261" r:id="rId3"/>
    <p:sldId id="269" r:id="rId4"/>
    <p:sldId id="313" r:id="rId5"/>
    <p:sldId id="289" r:id="rId6"/>
    <p:sldId id="271" r:id="rId7"/>
    <p:sldId id="266" r:id="rId8"/>
    <p:sldId id="267" r:id="rId9"/>
    <p:sldId id="262" r:id="rId10"/>
    <p:sldId id="265" r:id="rId11"/>
    <p:sldId id="272" r:id="rId12"/>
    <p:sldId id="273" r:id="rId13"/>
    <p:sldId id="275" r:id="rId14"/>
    <p:sldId id="276" r:id="rId15"/>
    <p:sldId id="277" r:id="rId16"/>
    <p:sldId id="290" r:id="rId17"/>
    <p:sldId id="307" r:id="rId18"/>
    <p:sldId id="292" r:id="rId19"/>
    <p:sldId id="305" r:id="rId20"/>
    <p:sldId id="294" r:id="rId21"/>
    <p:sldId id="295" r:id="rId22"/>
    <p:sldId id="297" r:id="rId23"/>
    <p:sldId id="293" r:id="rId24"/>
    <p:sldId id="298" r:id="rId25"/>
    <p:sldId id="291" r:id="rId26"/>
    <p:sldId id="308" r:id="rId27"/>
    <p:sldId id="300" r:id="rId28"/>
    <p:sldId id="283" r:id="rId29"/>
    <p:sldId id="278" r:id="rId30"/>
    <p:sldId id="304" r:id="rId31"/>
    <p:sldId id="309" r:id="rId32"/>
    <p:sldId id="284" r:id="rId33"/>
    <p:sldId id="301" r:id="rId34"/>
    <p:sldId id="302" r:id="rId35"/>
    <p:sldId id="303" r:id="rId36"/>
    <p:sldId id="306" r:id="rId37"/>
    <p:sldId id="279" r:id="rId38"/>
    <p:sldId id="311" r:id="rId39"/>
    <p:sldId id="310" r:id="rId40"/>
    <p:sldId id="285" r:id="rId41"/>
    <p:sldId id="280" r:id="rId42"/>
    <p:sldId id="299" r:id="rId43"/>
    <p:sldId id="286" r:id="rId44"/>
    <p:sldId id="312" r:id="rId45"/>
    <p:sldId id="270" r:id="rId46"/>
    <p:sldId id="259" r:id="rId47"/>
    <p:sldId id="258" r:id="rId48"/>
  </p:sldIdLst>
  <p:sldSz cx="12192000" cy="6858000"/>
  <p:notesSz cx="6858000" cy="9144000"/>
  <p:embeddedFontLst>
    <p:embeddedFont>
      <p:font typeface="Segoe UI" panose="020B0502040204020203" pitchFamily="34" charset="0"/>
      <p:regular r:id="rId50"/>
      <p:bold r:id="rId51"/>
      <p:italic r:id="rId52"/>
      <p:boldItalic r:id="rId53"/>
    </p:embeddedFont>
    <p:embeddedFont>
      <p:font typeface="Consolas" panose="020B0609020204030204" pitchFamily="49" charset="0"/>
      <p:regular r:id="rId54"/>
      <p:bold r:id="rId55"/>
      <p:italic r:id="rId56"/>
      <p:boldItalic r:id="rId57"/>
    </p:embeddedFont>
    <p:embeddedFont>
      <p:font typeface="Segoe Light" panose="020B0302040504020203" pitchFamily="34" charset="0"/>
      <p:regular r:id="rId58"/>
      <p:italic r:id="rId59"/>
    </p:embeddedFont>
    <p:embeddedFont>
      <p:font typeface="Calibri" panose="020F0502020204030204" pitchFamily="34" charset="0"/>
      <p:regular r:id="rId60"/>
      <p:bold r:id="rId61"/>
      <p:italic r:id="rId62"/>
      <p:boldItalic r:id="rId63"/>
    </p:embeddedFont>
    <p:embeddedFont>
      <p:font typeface="Segoe WP Black" panose="020B0A02040504020203" pitchFamily="34" charset="0"/>
      <p:bold r:id="rId64"/>
    </p:embeddedFont>
    <p:embeddedFont>
      <p:font typeface="Segoe UI Light" panose="020B0502040204020203" pitchFamily="34" charset="0"/>
      <p:regular r:id="rId65"/>
      <p:italic r:id="rId66"/>
    </p:embeddedFont>
    <p:embeddedFont>
      <p:font typeface="Segoe UI Semibold" panose="020B0702040204020203" pitchFamily="34" charset="0"/>
      <p:bold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03030"/>
    <a:srgbClr val="F9BA0F"/>
    <a:srgbClr val="389ED6"/>
    <a:srgbClr val="7FBA2B"/>
    <a:srgbClr val="EA4F26"/>
    <a:srgbClr val="68217A"/>
    <a:srgbClr val="4668C5"/>
    <a:srgbClr val="442359"/>
    <a:srgbClr val="5A9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84925" autoAdjust="0"/>
  </p:normalViewPr>
  <p:slideViewPr>
    <p:cSldViewPr snapToGrid="0">
      <p:cViewPr varScale="1">
        <p:scale>
          <a:sx n="99" d="100"/>
          <a:sy n="99" d="100"/>
        </p:scale>
        <p:origin x="106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B65BA-CB2C-49E1-8BF9-C7F4D27B055C}" type="datetimeFigureOut">
              <a:rPr lang="en-US" smtClean="0"/>
              <a:t>6/26/2014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D8E81-93C3-4C2E-89C1-9C758DDC7708}" type="slidenum">
              <a:rPr lang="en-US" smtClean="0"/>
              <a:t>‹#›</a:t>
            </a:fld>
            <a:endParaRPr lang="en-US"/>
          </a:p>
        </p:txBody>
      </p:sp>
    </p:spTree>
    <p:extLst>
      <p:ext uri="{BB962C8B-B14F-4D97-AF65-F5344CB8AC3E}">
        <p14:creationId xmlns:p14="http://schemas.microsoft.com/office/powerpoint/2010/main" val="165864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8D8E81-93C3-4C2E-89C1-9C758DDC7708}" type="slidenum">
              <a:rPr lang="en-US" smtClean="0"/>
              <a:t>1</a:t>
            </a:fld>
            <a:endParaRPr lang="en-US"/>
          </a:p>
        </p:txBody>
      </p:sp>
    </p:spTree>
    <p:extLst>
      <p:ext uri="{BB962C8B-B14F-4D97-AF65-F5344CB8AC3E}">
        <p14:creationId xmlns:p14="http://schemas.microsoft.com/office/powerpoint/2010/main" val="248292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these sessions is to help developers get more out</a:t>
            </a:r>
            <a:r>
              <a:rPr lang="en-US" baseline="0" dirty="0" smtClean="0"/>
              <a:t> of their MSDN, Visual Studio Online, and Azure subscriptions.  Of course, if developers aren’t currently MSDN subscribers, they can still benefit from Visual Studio Online and Azure, but they will get to the point where it costs them real dollars quicker because they don’t have the free usage credits that MSDN subscribers do.  </a:t>
            </a:r>
          </a:p>
          <a:p>
            <a:endParaRPr lang="en-US" baseline="0" dirty="0" smtClean="0"/>
          </a:p>
          <a:p>
            <a:r>
              <a:rPr lang="en-US" baseline="0" dirty="0" smtClean="0"/>
              <a:t>This is also a great opportunity to help developers looking to build apps or software to get into </a:t>
            </a:r>
            <a:r>
              <a:rPr lang="en-US" baseline="0" dirty="0" err="1" smtClean="0"/>
              <a:t>BizSpark</a:t>
            </a:r>
            <a:endParaRPr lang="en-US" dirty="0"/>
          </a:p>
        </p:txBody>
      </p:sp>
      <p:sp>
        <p:nvSpPr>
          <p:cNvPr id="4" name="Slide Number Placeholder 3"/>
          <p:cNvSpPr>
            <a:spLocks noGrp="1"/>
          </p:cNvSpPr>
          <p:nvPr>
            <p:ph type="sldNum" sz="quarter" idx="10"/>
          </p:nvPr>
        </p:nvSpPr>
        <p:spPr/>
        <p:txBody>
          <a:bodyPr/>
          <a:lstStyle/>
          <a:p>
            <a:fld id="{E68D8E81-93C3-4C2E-89C1-9C758DDC7708}" type="slidenum">
              <a:rPr lang="en-US" smtClean="0"/>
              <a:t>2</a:t>
            </a:fld>
            <a:endParaRPr lang="en-US"/>
          </a:p>
        </p:txBody>
      </p:sp>
    </p:spTree>
    <p:extLst>
      <p:ext uri="{BB962C8B-B14F-4D97-AF65-F5344CB8AC3E}">
        <p14:creationId xmlns:p14="http://schemas.microsoft.com/office/powerpoint/2010/main" val="364307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combination</a:t>
            </a:r>
            <a:r>
              <a:rPr lang="en-US" baseline="0" dirty="0" smtClean="0"/>
              <a:t> of Visual Studio, Visual Studio Online, and Azure give the modern Microsoft developer an unprecedented set of tools to help them develop their software faster, with better quality, and more reliability.   Hopefully the things we show in this session will highlight features of </a:t>
            </a:r>
            <a:endParaRPr lang="en-US" dirty="0"/>
          </a:p>
        </p:txBody>
      </p:sp>
      <p:sp>
        <p:nvSpPr>
          <p:cNvPr id="4" name="Slide Number Placeholder 3"/>
          <p:cNvSpPr>
            <a:spLocks noGrp="1"/>
          </p:cNvSpPr>
          <p:nvPr>
            <p:ph type="sldNum" sz="quarter" idx="10"/>
          </p:nvPr>
        </p:nvSpPr>
        <p:spPr/>
        <p:txBody>
          <a:bodyPr/>
          <a:lstStyle/>
          <a:p>
            <a:fld id="{E68D8E81-93C3-4C2E-89C1-9C758DDC7708}" type="slidenum">
              <a:rPr lang="en-US" smtClean="0"/>
              <a:t>3</a:t>
            </a:fld>
            <a:endParaRPr lang="en-US"/>
          </a:p>
        </p:txBody>
      </p:sp>
    </p:spTree>
    <p:extLst>
      <p:ext uri="{BB962C8B-B14F-4D97-AF65-F5344CB8AC3E}">
        <p14:creationId xmlns:p14="http://schemas.microsoft.com/office/powerpoint/2010/main" val="3942271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8D8E81-93C3-4C2E-89C1-9C758DDC7708}" type="slidenum">
              <a:rPr lang="en-US" smtClean="0"/>
              <a:t>7</a:t>
            </a:fld>
            <a:endParaRPr lang="en-US"/>
          </a:p>
        </p:txBody>
      </p:sp>
    </p:spTree>
    <p:extLst>
      <p:ext uri="{BB962C8B-B14F-4D97-AF65-F5344CB8AC3E}">
        <p14:creationId xmlns:p14="http://schemas.microsoft.com/office/powerpoint/2010/main" val="206603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userDrawn="1"/>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dirty="0" smtClean="0"/>
              <a:t>Click to edit Master title style</a:t>
            </a:r>
            <a:endParaRPr lang="en-US" dirty="0"/>
          </a:p>
        </p:txBody>
      </p:sp>
      <p:sp>
        <p:nvSpPr>
          <p:cNvPr id="4" name="Freeform 3"/>
          <p:cNvSpPr/>
          <p:nvPr userDrawn="1"/>
        </p:nvSpPr>
        <p:spPr>
          <a:xfrm>
            <a:off x="4756" y="2319454"/>
            <a:ext cx="3820111" cy="2363990"/>
          </a:xfrm>
          <a:custGeom>
            <a:avLst/>
            <a:gdLst>
              <a:gd name="connsiteX0" fmla="*/ 1719801 w 3447656"/>
              <a:gd name="connsiteY0" fmla="*/ 2017535 h 2133504"/>
              <a:gd name="connsiteX1" fmla="*/ 1719801 w 3447656"/>
              <a:gd name="connsiteY1" fmla="*/ 2057572 h 2133504"/>
              <a:gd name="connsiteX2" fmla="*/ 1773871 w 3447656"/>
              <a:gd name="connsiteY2" fmla="*/ 2065038 h 2133504"/>
              <a:gd name="connsiteX3" fmla="*/ 1773791 w 3447656"/>
              <a:gd name="connsiteY3" fmla="*/ 2017535 h 2133504"/>
              <a:gd name="connsiteX4" fmla="*/ 1673812 w 3447656"/>
              <a:gd name="connsiteY4" fmla="*/ 2017535 h 2133504"/>
              <a:gd name="connsiteX5" fmla="*/ 1673816 w 3447656"/>
              <a:gd name="connsiteY5" fmla="*/ 2051226 h 2133504"/>
              <a:gd name="connsiteX6" fmla="*/ 1714748 w 3447656"/>
              <a:gd name="connsiteY6" fmla="*/ 2056875 h 2133504"/>
              <a:gd name="connsiteX7" fmla="*/ 1714748 w 3447656"/>
              <a:gd name="connsiteY7" fmla="*/ 2017535 h 2133504"/>
              <a:gd name="connsiteX8" fmla="*/ 1714748 w 3447656"/>
              <a:gd name="connsiteY8" fmla="*/ 1973064 h 2133504"/>
              <a:gd name="connsiteX9" fmla="*/ 1673816 w 3447656"/>
              <a:gd name="connsiteY9" fmla="*/ 1978793 h 2133504"/>
              <a:gd name="connsiteX10" fmla="*/ 1673820 w 3447656"/>
              <a:gd name="connsiteY10" fmla="*/ 2012482 h 2133504"/>
              <a:gd name="connsiteX11" fmla="*/ 1714748 w 3447656"/>
              <a:gd name="connsiteY11" fmla="*/ 2012482 h 2133504"/>
              <a:gd name="connsiteX12" fmla="*/ 1773703 w 3447656"/>
              <a:gd name="connsiteY12" fmla="*/ 1964813 h 2133504"/>
              <a:gd name="connsiteX13" fmla="*/ 1719801 w 3447656"/>
              <a:gd name="connsiteY13" fmla="*/ 1972357 h 2133504"/>
              <a:gd name="connsiteX14" fmla="*/ 1719801 w 3447656"/>
              <a:gd name="connsiteY14" fmla="*/ 2012482 h 2133504"/>
              <a:gd name="connsiteX15" fmla="*/ 1773783 w 3447656"/>
              <a:gd name="connsiteY15" fmla="*/ 2012482 h 2133504"/>
              <a:gd name="connsiteX16" fmla="*/ 212818 w 3447656"/>
              <a:gd name="connsiteY16" fmla="*/ 225560 h 2133504"/>
              <a:gd name="connsiteX17" fmla="*/ 212818 w 3447656"/>
              <a:gd name="connsiteY17" fmla="*/ 1910045 h 2133504"/>
              <a:gd name="connsiteX18" fmla="*/ 3234839 w 3447656"/>
              <a:gd name="connsiteY18" fmla="*/ 1910045 h 2133504"/>
              <a:gd name="connsiteX19" fmla="*/ 3234839 w 3447656"/>
              <a:gd name="connsiteY19" fmla="*/ 225560 h 2133504"/>
              <a:gd name="connsiteX20" fmla="*/ 47002 w 3447656"/>
              <a:gd name="connsiteY20" fmla="*/ 0 h 2133504"/>
              <a:gd name="connsiteX21" fmla="*/ 3400656 w 3447656"/>
              <a:gd name="connsiteY21" fmla="*/ 0 h 2133504"/>
              <a:gd name="connsiteX22" fmla="*/ 3447656 w 3447656"/>
              <a:gd name="connsiteY22" fmla="*/ 47000 h 2133504"/>
              <a:gd name="connsiteX23" fmla="*/ 3447656 w 3447656"/>
              <a:gd name="connsiteY23" fmla="*/ 2086504 h 2133504"/>
              <a:gd name="connsiteX24" fmla="*/ 3400656 w 3447656"/>
              <a:gd name="connsiteY24" fmla="*/ 2133504 h 2133504"/>
              <a:gd name="connsiteX25" fmla="*/ 47002 w 3447656"/>
              <a:gd name="connsiteY25" fmla="*/ 2133504 h 2133504"/>
              <a:gd name="connsiteX26" fmla="*/ 0 w 3447656"/>
              <a:gd name="connsiteY26" fmla="*/ 2086504 h 2133504"/>
              <a:gd name="connsiteX27" fmla="*/ 0 w 3447656"/>
              <a:gd name="connsiteY27" fmla="*/ 47000 h 2133504"/>
              <a:gd name="connsiteX28" fmla="*/ 47002 w 3447656"/>
              <a:gd name="connsiteY28" fmla="*/ 0 h 213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47656" h="2133504">
                <a:moveTo>
                  <a:pt x="1719801" y="2017535"/>
                </a:moveTo>
                <a:lnTo>
                  <a:pt x="1719801" y="2057572"/>
                </a:lnTo>
                <a:lnTo>
                  <a:pt x="1773871" y="2065038"/>
                </a:lnTo>
                <a:cubicBezTo>
                  <a:pt x="1773846" y="2049203"/>
                  <a:pt x="1773819" y="2033369"/>
                  <a:pt x="1773791" y="2017535"/>
                </a:cubicBezTo>
                <a:close/>
                <a:moveTo>
                  <a:pt x="1673812" y="2017535"/>
                </a:moveTo>
                <a:cubicBezTo>
                  <a:pt x="1673785" y="2031952"/>
                  <a:pt x="1673764" y="2045893"/>
                  <a:pt x="1673816" y="2051226"/>
                </a:cubicBezTo>
                <a:lnTo>
                  <a:pt x="1714748" y="2056875"/>
                </a:lnTo>
                <a:lnTo>
                  <a:pt x="1714748" y="2017535"/>
                </a:lnTo>
                <a:close/>
                <a:moveTo>
                  <a:pt x="1714748" y="1973064"/>
                </a:moveTo>
                <a:lnTo>
                  <a:pt x="1673816" y="1978793"/>
                </a:lnTo>
                <a:cubicBezTo>
                  <a:pt x="1673869" y="1984125"/>
                  <a:pt x="1673848" y="1998067"/>
                  <a:pt x="1673820" y="2012482"/>
                </a:cubicBezTo>
                <a:lnTo>
                  <a:pt x="1714748" y="2012482"/>
                </a:lnTo>
                <a:close/>
                <a:moveTo>
                  <a:pt x="1773703" y="1964813"/>
                </a:moveTo>
                <a:lnTo>
                  <a:pt x="1719801" y="1972357"/>
                </a:lnTo>
                <a:lnTo>
                  <a:pt x="1719801" y="2012482"/>
                </a:lnTo>
                <a:lnTo>
                  <a:pt x="1773783" y="2012482"/>
                </a:lnTo>
                <a:close/>
                <a:moveTo>
                  <a:pt x="212818" y="225560"/>
                </a:moveTo>
                <a:lnTo>
                  <a:pt x="212818" y="1910045"/>
                </a:lnTo>
                <a:lnTo>
                  <a:pt x="3234839" y="1910045"/>
                </a:lnTo>
                <a:lnTo>
                  <a:pt x="3234839" y="225560"/>
                </a:lnTo>
                <a:close/>
                <a:moveTo>
                  <a:pt x="47002" y="0"/>
                </a:moveTo>
                <a:lnTo>
                  <a:pt x="3400656" y="0"/>
                </a:lnTo>
                <a:cubicBezTo>
                  <a:pt x="3426613" y="0"/>
                  <a:pt x="3447656" y="21043"/>
                  <a:pt x="3447656" y="47000"/>
                </a:cubicBezTo>
                <a:lnTo>
                  <a:pt x="3447656" y="2086504"/>
                </a:lnTo>
                <a:cubicBezTo>
                  <a:pt x="3447656" y="2112461"/>
                  <a:pt x="3426613" y="2133504"/>
                  <a:pt x="3400656" y="2133504"/>
                </a:cubicBezTo>
                <a:lnTo>
                  <a:pt x="47002" y="2133504"/>
                </a:lnTo>
                <a:cubicBezTo>
                  <a:pt x="21043" y="2133504"/>
                  <a:pt x="0" y="2112461"/>
                  <a:pt x="0" y="2086504"/>
                </a:cubicBezTo>
                <a:lnTo>
                  <a:pt x="0" y="47000"/>
                </a:lnTo>
                <a:cubicBezTo>
                  <a:pt x="0" y="21043"/>
                  <a:pt x="21043" y="0"/>
                  <a:pt x="470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30976" y="3039782"/>
            <a:ext cx="3367669"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userDrawn="1"/>
        </p:nvGrpSpPr>
        <p:grpSpPr>
          <a:xfrm>
            <a:off x="0" y="0"/>
            <a:ext cx="12192000" cy="6858000"/>
            <a:chOff x="0" y="0"/>
            <a:chExt cx="12192000" cy="6858000"/>
          </a:xfrm>
        </p:grpSpPr>
        <p:grpSp>
          <p:nvGrpSpPr>
            <p:cNvPr id="6" name="Vertical Lines"/>
            <p:cNvGrpSpPr/>
            <p:nvPr userDrawn="1"/>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userDrawn="1"/>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63" r:id="rId8"/>
    <p:sldLayoutId id="2147483660" r:id="rId9"/>
    <p:sldLayoutId id="2147483655" r:id="rId10"/>
    <p:sldLayoutId id="2147483662" r:id="rId11"/>
    <p:sldLayoutId id="2147483656" r:id="rId12"/>
    <p:sldLayoutId id="2147483657"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hyperlink" Target="http://bizspark.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visualstudio.com/products/visual-studio-online-overview-v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aka.ms/AzureDevOpsVSO" TargetMode="External"/><Relationship Id="rId2" Type="http://schemas.openxmlformats.org/officeDocument/2006/relationships/hyperlink" Target="http://aka.ms/AzureDevOpsVSOZip"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msdn.microsoft.com/en-us/library/ms182594.aspx" TargetMode="External"/><Relationship Id="rId2" Type="http://schemas.openxmlformats.org/officeDocument/2006/relationships/hyperlink" Target="http://msdn.microsoft.com/en-us/library/ms182539.aspx"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aka.ms/azft" TargetMode="External"/><Relationship Id="rId2" Type="http://schemas.openxmlformats.org/officeDocument/2006/relationships/hyperlink" Target="http://aka.ms/bsbizspark"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visualstudio.com/" TargetMode="External"/><Relationship Id="rId4" Type="http://schemas.openxmlformats.org/officeDocument/2006/relationships/hyperlink" Target="https://account.windowsazure.com/signup?offer=MS-AZR-0063P"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aka.ms/AzureDevOpsVSO" TargetMode="External"/><Relationship Id="rId2" Type="http://schemas.openxmlformats.org/officeDocument/2006/relationships/hyperlink" Target="http://aka.ms/AzureDevOpsVSOZip"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hyperlink" Target="http://www.visualstudio.com/en-us/get-started/get-more-build-or-load-testing-vs.aspx" TargetMode="External"/><Relationship Id="rId3" Type="http://schemas.openxmlformats.org/officeDocument/2006/relationships/hyperlink" Target="http://azure.microsoft.com/blog/2014/05/29/windows-client-images-on-azure/" TargetMode="External"/><Relationship Id="rId7" Type="http://schemas.openxmlformats.org/officeDocument/2006/relationships/hyperlink" Target="http://msdn.microsoft.com/en-us/library/dn250793.aspx" TargetMode="External"/><Relationship Id="rId2" Type="http://schemas.openxmlformats.org/officeDocument/2006/relationships/hyperlink" Target="http://1drv.ms/NoB5nN" TargetMode="External"/><Relationship Id="rId1" Type="http://schemas.openxmlformats.org/officeDocument/2006/relationships/slideLayout" Target="../slideLayouts/slideLayout2.xml"/><Relationship Id="rId6" Type="http://schemas.openxmlformats.org/officeDocument/2006/relationships/hyperlink" Target="http://visualstudiogallery.msdn.microsoft.com/82367b81-3f97-4de1-bbf1-eaf52ddc635a" TargetMode="External"/><Relationship Id="rId5" Type="http://schemas.openxmlformats.org/officeDocument/2006/relationships/hyperlink" Target="http://msdn.microsoft.com/en-us/library/dn481095.aspx" TargetMode="External"/><Relationship Id="rId4" Type="http://schemas.openxmlformats.org/officeDocument/2006/relationships/hyperlink" Target="http://www.visualstudio.com/en-us/products/visual-studio-online-overview-vs.aspx"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indowsazure.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windowsazure.com/en-us/pricing/member-offers/msdn-benefits-detail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5447"/>
            <a:ext cx="9144000" cy="2387600"/>
          </a:xfrm>
        </p:spPr>
        <p:txBody>
          <a:bodyPr>
            <a:normAutofit fontScale="90000"/>
          </a:bodyPr>
          <a:lstStyle/>
          <a:p>
            <a:r>
              <a:rPr lang="en-US" dirty="0" err="1" smtClean="0"/>
              <a:t>DevOps</a:t>
            </a:r>
            <a:r>
              <a:rPr lang="en-US" dirty="0" smtClean="0"/>
              <a:t> with Visual studio and Microsoft Azure</a:t>
            </a:r>
            <a:endParaRPr lang="en-US" dirty="0"/>
          </a:p>
        </p:txBody>
      </p:sp>
      <p:sp>
        <p:nvSpPr>
          <p:cNvPr id="3" name="Subtitle 2"/>
          <p:cNvSpPr>
            <a:spLocks noGrp="1"/>
          </p:cNvSpPr>
          <p:nvPr>
            <p:ph type="subTitle" idx="1"/>
          </p:nvPr>
        </p:nvSpPr>
        <p:spPr>
          <a:xfrm>
            <a:off x="1524000" y="4055122"/>
            <a:ext cx="9144000" cy="1655762"/>
          </a:xfrm>
        </p:spPr>
        <p:txBody>
          <a:bodyPr>
            <a:normAutofit/>
          </a:bodyPr>
          <a:lstStyle/>
          <a:p>
            <a:r>
              <a:rPr lang="en-US" sz="2000" dirty="0" smtClean="0"/>
              <a:t>get  the most out of your </a:t>
            </a:r>
            <a:r>
              <a:rPr lang="en-US" sz="2000" dirty="0" err="1" smtClean="0"/>
              <a:t>msdn</a:t>
            </a:r>
            <a:r>
              <a:rPr lang="en-US" sz="2000" dirty="0" smtClean="0"/>
              <a:t>, visual studio online, and azure subscriptions</a:t>
            </a:r>
            <a:endParaRPr lang="en-US" sz="2000" dirty="0"/>
          </a:p>
        </p:txBody>
      </p:sp>
    </p:spTree>
    <p:extLst>
      <p:ext uri="{BB962C8B-B14F-4D97-AF65-F5344CB8AC3E}">
        <p14:creationId xmlns:p14="http://schemas.microsoft.com/office/powerpoint/2010/main" val="1973737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0" y="349885"/>
            <a:ext cx="11019250" cy="1325563"/>
          </a:xfrm>
          <a:noFill/>
        </p:spPr>
        <p:txBody>
          <a:bodyPr/>
          <a:lstStyle/>
          <a:p>
            <a:r>
              <a:rPr lang="en-US" dirty="0" smtClean="0"/>
              <a:t>Don’t have MSDN?</a:t>
            </a:r>
            <a:br>
              <a:rPr lang="en-US" dirty="0" smtClean="0"/>
            </a:br>
            <a:r>
              <a:rPr lang="en-US" dirty="0" smtClean="0"/>
              <a:t>Are you a startup?</a:t>
            </a:r>
            <a:endParaRPr lang="en-US" dirty="0"/>
          </a:p>
        </p:txBody>
      </p:sp>
      <p:grpSp>
        <p:nvGrpSpPr>
          <p:cNvPr id="6" name="BizSpark Logo"/>
          <p:cNvGrpSpPr/>
          <p:nvPr/>
        </p:nvGrpSpPr>
        <p:grpSpPr>
          <a:xfrm>
            <a:off x="1290827" y="1647609"/>
            <a:ext cx="4424210" cy="882448"/>
            <a:chOff x="7382823" y="2616508"/>
            <a:chExt cx="2980643" cy="594515"/>
          </a:xfrm>
          <a:solidFill>
            <a:srgbClr val="5A92AE"/>
          </a:solidFill>
        </p:grpSpPr>
        <p:sp>
          <p:nvSpPr>
            <p:cNvPr id="4" name="BizSpark Spark Icon Redo"/>
            <p:cNvSpPr>
              <a:spLocks noChangeAspect="1"/>
            </p:cNvSpPr>
            <p:nvPr/>
          </p:nvSpPr>
          <p:spPr>
            <a:xfrm>
              <a:off x="7382823" y="2616508"/>
              <a:ext cx="567078" cy="594515"/>
            </a:xfrm>
            <a:custGeom>
              <a:avLst/>
              <a:gdLst>
                <a:gd name="connsiteX0" fmla="*/ 2829705 w 5501313"/>
                <a:gd name="connsiteY0" fmla="*/ 5491447 h 5767482"/>
                <a:gd name="connsiteX1" fmla="*/ 2979569 w 5501313"/>
                <a:gd name="connsiteY1" fmla="*/ 5629464 h 5767482"/>
                <a:gd name="connsiteX2" fmla="*/ 2829705 w 5501313"/>
                <a:gd name="connsiteY2" fmla="*/ 5767482 h 5767482"/>
                <a:gd name="connsiteX3" fmla="*/ 2679840 w 5501313"/>
                <a:gd name="connsiteY3" fmla="*/ 5629465 h 5767482"/>
                <a:gd name="connsiteX4" fmla="*/ 2829705 w 5501313"/>
                <a:gd name="connsiteY4" fmla="*/ 5491447 h 5767482"/>
                <a:gd name="connsiteX5" fmla="*/ 2883128 w 5501313"/>
                <a:gd name="connsiteY5" fmla="*/ 5065015 h 5767482"/>
                <a:gd name="connsiteX6" fmla="*/ 3060530 w 5501313"/>
                <a:gd name="connsiteY6" fmla="*/ 5225750 h 5767482"/>
                <a:gd name="connsiteX7" fmla="*/ 2883127 w 5501313"/>
                <a:gd name="connsiteY7" fmla="*/ 5386484 h 5767482"/>
                <a:gd name="connsiteX8" fmla="*/ 2705724 w 5501313"/>
                <a:gd name="connsiteY8" fmla="*/ 5225750 h 5767482"/>
                <a:gd name="connsiteX9" fmla="*/ 2883128 w 5501313"/>
                <a:gd name="connsiteY9" fmla="*/ 5065015 h 5767482"/>
                <a:gd name="connsiteX10" fmla="*/ 2937898 w 5501313"/>
                <a:gd name="connsiteY10" fmla="*/ 4531610 h 5767482"/>
                <a:gd name="connsiteX11" fmla="*/ 3167688 w 5501313"/>
                <a:gd name="connsiteY11" fmla="*/ 4731636 h 5767482"/>
                <a:gd name="connsiteX12" fmla="*/ 2937898 w 5501313"/>
                <a:gd name="connsiteY12" fmla="*/ 4931663 h 5767482"/>
                <a:gd name="connsiteX13" fmla="*/ 2708108 w 5501313"/>
                <a:gd name="connsiteY13" fmla="*/ 4731637 h 5767482"/>
                <a:gd name="connsiteX14" fmla="*/ 2937898 w 5501313"/>
                <a:gd name="connsiteY14" fmla="*/ 4531610 h 5767482"/>
                <a:gd name="connsiteX15" fmla="*/ 198168 w 5501313"/>
                <a:gd name="connsiteY15" fmla="*/ 4152727 h 5767482"/>
                <a:gd name="connsiteX16" fmla="*/ 376801 w 5501313"/>
                <a:gd name="connsiteY16" fmla="*/ 4339878 h 5767482"/>
                <a:gd name="connsiteX17" fmla="*/ 178885 w 5501313"/>
                <a:gd name="connsiteY17" fmla="*/ 4506504 h 5767482"/>
                <a:gd name="connsiteX18" fmla="*/ 252 w 5501313"/>
                <a:gd name="connsiteY18" fmla="*/ 4319353 h 5767482"/>
                <a:gd name="connsiteX19" fmla="*/ 198168 w 5501313"/>
                <a:gd name="connsiteY19" fmla="*/ 4152727 h 5767482"/>
                <a:gd name="connsiteX20" fmla="*/ 5363199 w 5501313"/>
                <a:gd name="connsiteY20" fmla="*/ 4069650 h 5767482"/>
                <a:gd name="connsiteX21" fmla="*/ 5501313 w 5501313"/>
                <a:gd name="connsiteY21" fmla="*/ 4206572 h 5767482"/>
                <a:gd name="connsiteX22" fmla="*/ 5363199 w 5501313"/>
                <a:gd name="connsiteY22" fmla="*/ 4343494 h 5767482"/>
                <a:gd name="connsiteX23" fmla="*/ 5225087 w 5501313"/>
                <a:gd name="connsiteY23" fmla="*/ 4206573 h 5767482"/>
                <a:gd name="connsiteX24" fmla="*/ 5363199 w 5501313"/>
                <a:gd name="connsiteY24" fmla="*/ 4069650 h 5767482"/>
                <a:gd name="connsiteX25" fmla="*/ 699694 w 5501313"/>
                <a:gd name="connsiteY25" fmla="*/ 3882672 h 5767482"/>
                <a:gd name="connsiteX26" fmla="*/ 789533 w 5501313"/>
                <a:gd name="connsiteY26" fmla="*/ 3898445 h 5767482"/>
                <a:gd name="connsiteX27" fmla="*/ 927556 w 5501313"/>
                <a:gd name="connsiteY27" fmla="*/ 4183611 h 5767482"/>
                <a:gd name="connsiteX28" fmla="*/ 635149 w 5501313"/>
                <a:gd name="connsiteY28" fmla="*/ 4305545 h 5767482"/>
                <a:gd name="connsiteX29" fmla="*/ 497124 w 5501313"/>
                <a:gd name="connsiteY29" fmla="*/ 4020378 h 5767482"/>
                <a:gd name="connsiteX30" fmla="*/ 699694 w 5501313"/>
                <a:gd name="connsiteY30" fmla="*/ 3882672 h 5767482"/>
                <a:gd name="connsiteX31" fmla="*/ 4976246 w 5501313"/>
                <a:gd name="connsiteY31" fmla="*/ 3862482 h 5767482"/>
                <a:gd name="connsiteX32" fmla="*/ 5153650 w 5501313"/>
                <a:gd name="connsiteY32" fmla="*/ 4036312 h 5767482"/>
                <a:gd name="connsiteX33" fmla="*/ 4976247 w 5501313"/>
                <a:gd name="connsiteY33" fmla="*/ 4210144 h 5767482"/>
                <a:gd name="connsiteX34" fmla="*/ 4798844 w 5501313"/>
                <a:gd name="connsiteY34" fmla="*/ 4036312 h 5767482"/>
                <a:gd name="connsiteX35" fmla="*/ 4976246 w 5501313"/>
                <a:gd name="connsiteY35" fmla="*/ 3862482 h 5767482"/>
                <a:gd name="connsiteX36" fmla="*/ 3032323 w 5501313"/>
                <a:gd name="connsiteY36" fmla="*/ 3858372 h 5767482"/>
                <a:gd name="connsiteX37" fmla="*/ 3302426 w 5501313"/>
                <a:gd name="connsiteY37" fmla="*/ 4128396 h 5767482"/>
                <a:gd name="connsiteX38" fmla="*/ 3006916 w 5501313"/>
                <a:gd name="connsiteY38" fmla="*/ 4370354 h 5767482"/>
                <a:gd name="connsiteX39" fmla="*/ 2736812 w 5501313"/>
                <a:gd name="connsiteY39" fmla="*/ 4100328 h 5767482"/>
                <a:gd name="connsiteX40" fmla="*/ 3032323 w 5501313"/>
                <a:gd name="connsiteY40" fmla="*/ 3858372 h 5767482"/>
                <a:gd name="connsiteX41" fmla="*/ 4508417 w 5501313"/>
                <a:gd name="connsiteY41" fmla="*/ 3591018 h 5767482"/>
                <a:gd name="connsiteX42" fmla="*/ 4725196 w 5501313"/>
                <a:gd name="connsiteY42" fmla="*/ 3818428 h 5767482"/>
                <a:gd name="connsiteX43" fmla="*/ 4508416 w 5501313"/>
                <a:gd name="connsiteY43" fmla="*/ 4045839 h 5767482"/>
                <a:gd name="connsiteX44" fmla="*/ 4291638 w 5501313"/>
                <a:gd name="connsiteY44" fmla="*/ 3818429 h 5767482"/>
                <a:gd name="connsiteX45" fmla="*/ 4508417 w 5501313"/>
                <a:gd name="connsiteY45" fmla="*/ 3591018 h 5767482"/>
                <a:gd name="connsiteX46" fmla="*/ 1326530 w 5501313"/>
                <a:gd name="connsiteY46" fmla="*/ 3534302 h 5767482"/>
                <a:gd name="connsiteX47" fmla="*/ 1386381 w 5501313"/>
                <a:gd name="connsiteY47" fmla="*/ 3538607 h 5767482"/>
                <a:gd name="connsiteX48" fmla="*/ 1634736 w 5501313"/>
                <a:gd name="connsiteY48" fmla="*/ 3854352 h 5767482"/>
                <a:gd name="connsiteX49" fmla="*/ 1298033 w 5501313"/>
                <a:gd name="connsiteY49" fmla="*/ 4073454 h 5767482"/>
                <a:gd name="connsiteX50" fmla="*/ 1049678 w 5501313"/>
                <a:gd name="connsiteY50" fmla="*/ 3757710 h 5767482"/>
                <a:gd name="connsiteX51" fmla="*/ 1326530 w 5501313"/>
                <a:gd name="connsiteY51" fmla="*/ 3534302 h 5767482"/>
                <a:gd name="connsiteX52" fmla="*/ 3916735 w 5501313"/>
                <a:gd name="connsiteY52" fmla="*/ 3269551 h 5767482"/>
                <a:gd name="connsiteX53" fmla="*/ 4184769 w 5501313"/>
                <a:gd name="connsiteY53" fmla="*/ 3552920 h 5767482"/>
                <a:gd name="connsiteX54" fmla="*/ 3916735 w 5501313"/>
                <a:gd name="connsiteY54" fmla="*/ 3836290 h 5767482"/>
                <a:gd name="connsiteX55" fmla="*/ 3648699 w 5501313"/>
                <a:gd name="connsiteY55" fmla="*/ 3552920 h 5767482"/>
                <a:gd name="connsiteX56" fmla="*/ 3916735 w 5501313"/>
                <a:gd name="connsiteY56" fmla="*/ 3269551 h 5767482"/>
                <a:gd name="connsiteX57" fmla="*/ 2116421 w 5501313"/>
                <a:gd name="connsiteY57" fmla="*/ 3106627 h 5767482"/>
                <a:gd name="connsiteX58" fmla="*/ 2192476 w 5501313"/>
                <a:gd name="connsiteY58" fmla="*/ 3115194 h 5767482"/>
                <a:gd name="connsiteX59" fmla="*/ 2490895 w 5501313"/>
                <a:gd name="connsiteY59" fmla="*/ 3536355 h 5767482"/>
                <a:gd name="connsiteX60" fmla="*/ 2049025 w 5501313"/>
                <a:gd name="connsiteY60" fmla="*/ 3803156 h 5767482"/>
                <a:gd name="connsiteX61" fmla="*/ 1750605 w 5501313"/>
                <a:gd name="connsiteY61" fmla="*/ 3381994 h 5767482"/>
                <a:gd name="connsiteX62" fmla="*/ 2116421 w 5501313"/>
                <a:gd name="connsiteY62" fmla="*/ 3106627 h 5767482"/>
                <a:gd name="connsiteX63" fmla="*/ 3988441 w 5501313"/>
                <a:gd name="connsiteY63" fmla="*/ 2244597 h 5767482"/>
                <a:gd name="connsiteX64" fmla="*/ 4209656 w 5501313"/>
                <a:gd name="connsiteY64" fmla="*/ 2379867 h 5767482"/>
                <a:gd name="connsiteX65" fmla="*/ 4067696 w 5501313"/>
                <a:gd name="connsiteY65" fmla="*/ 2757771 h 5767482"/>
                <a:gd name="connsiteX66" fmla="*/ 3675948 w 5501313"/>
                <a:gd name="connsiteY66" fmla="*/ 2660308 h 5767482"/>
                <a:gd name="connsiteX67" fmla="*/ 3817910 w 5501313"/>
                <a:gd name="connsiteY67" fmla="*/ 2282404 h 5767482"/>
                <a:gd name="connsiteX68" fmla="*/ 3988441 w 5501313"/>
                <a:gd name="connsiteY68" fmla="*/ 2244597 h 5767482"/>
                <a:gd name="connsiteX69" fmla="*/ 2163951 w 5501313"/>
                <a:gd name="connsiteY69" fmla="*/ 2007927 h 5767482"/>
                <a:gd name="connsiteX70" fmla="*/ 2229712 w 5501313"/>
                <a:gd name="connsiteY70" fmla="*/ 2016114 h 5767482"/>
                <a:gd name="connsiteX71" fmla="*/ 2466931 w 5501313"/>
                <a:gd name="connsiteY71" fmla="*/ 2433818 h 5767482"/>
                <a:gd name="connsiteX72" fmla="*/ 2067865 w 5501313"/>
                <a:gd name="connsiteY72" fmla="*/ 2701202 h 5767482"/>
                <a:gd name="connsiteX73" fmla="*/ 1830646 w 5501313"/>
                <a:gd name="connsiteY73" fmla="*/ 2283499 h 5767482"/>
                <a:gd name="connsiteX74" fmla="*/ 2163951 w 5501313"/>
                <a:gd name="connsiteY74" fmla="*/ 2007927 h 5767482"/>
                <a:gd name="connsiteX75" fmla="*/ 4547114 w 5501313"/>
                <a:gd name="connsiteY75" fmla="*/ 1871987 h 5767482"/>
                <a:gd name="connsiteX76" fmla="*/ 4701335 w 5501313"/>
                <a:gd name="connsiteY76" fmla="*/ 1950308 h 5767482"/>
                <a:gd name="connsiteX77" fmla="*/ 4643661 w 5501313"/>
                <a:gd name="connsiteY77" fmla="*/ 2278256 h 5767482"/>
                <a:gd name="connsiteX78" fmla="*/ 4311329 w 5501313"/>
                <a:gd name="connsiteY78" fmla="*/ 2257456 h 5767482"/>
                <a:gd name="connsiteX79" fmla="*/ 4369004 w 5501313"/>
                <a:gd name="connsiteY79" fmla="*/ 1929506 h 5767482"/>
                <a:gd name="connsiteX80" fmla="*/ 4547114 w 5501313"/>
                <a:gd name="connsiteY80" fmla="*/ 1871987 h 5767482"/>
                <a:gd name="connsiteX81" fmla="*/ 3187319 w 5501313"/>
                <a:gd name="connsiteY81" fmla="*/ 1682497 h 5767482"/>
                <a:gd name="connsiteX82" fmla="*/ 3357265 w 5501313"/>
                <a:gd name="connsiteY82" fmla="*/ 1750002 h 5767482"/>
                <a:gd name="connsiteX83" fmla="*/ 3375682 w 5501313"/>
                <a:gd name="connsiteY83" fmla="*/ 2209362 h 5767482"/>
                <a:gd name="connsiteX84" fmla="*/ 2919807 w 5501313"/>
                <a:gd name="connsiteY84" fmla="*/ 2268787 h 5767482"/>
                <a:gd name="connsiteX85" fmla="*/ 2901391 w 5501313"/>
                <a:gd name="connsiteY85" fmla="*/ 1809424 h 5767482"/>
                <a:gd name="connsiteX86" fmla="*/ 3187319 w 5501313"/>
                <a:gd name="connsiteY86" fmla="*/ 1682497 h 5767482"/>
                <a:gd name="connsiteX87" fmla="*/ 1514396 w 5501313"/>
                <a:gd name="connsiteY87" fmla="*/ 1630640 h 5767482"/>
                <a:gd name="connsiteX88" fmla="*/ 1568840 w 5501313"/>
                <a:gd name="connsiteY88" fmla="*/ 1637513 h 5767482"/>
                <a:gd name="connsiteX89" fmla="*/ 1766373 w 5501313"/>
                <a:gd name="connsiteY89" fmla="*/ 1978979 h 5767482"/>
                <a:gd name="connsiteX90" fmla="*/ 1436913 w 5501313"/>
                <a:gd name="connsiteY90" fmla="*/ 2195948 h 5767482"/>
                <a:gd name="connsiteX91" fmla="*/ 1239380 w 5501313"/>
                <a:gd name="connsiteY91" fmla="*/ 1854480 h 5767482"/>
                <a:gd name="connsiteX92" fmla="*/ 1514396 w 5501313"/>
                <a:gd name="connsiteY92" fmla="*/ 1630640 h 5767482"/>
                <a:gd name="connsiteX93" fmla="*/ 4966700 w 5501313"/>
                <a:gd name="connsiteY93" fmla="*/ 1578426 h 5767482"/>
                <a:gd name="connsiteX94" fmla="*/ 5140533 w 5501313"/>
                <a:gd name="connsiteY94" fmla="*/ 1672585 h 5767482"/>
                <a:gd name="connsiteX95" fmla="*/ 5032089 w 5501313"/>
                <a:gd name="connsiteY95" fmla="*/ 1908837 h 5767482"/>
                <a:gd name="connsiteX96" fmla="*/ 4783191 w 5501313"/>
                <a:gd name="connsiteY96" fmla="*/ 1833831 h 5767482"/>
                <a:gd name="connsiteX97" fmla="*/ 4891635 w 5501313"/>
                <a:gd name="connsiteY97" fmla="*/ 1597578 h 5767482"/>
                <a:gd name="connsiteX98" fmla="*/ 4966700 w 5501313"/>
                <a:gd name="connsiteY98" fmla="*/ 1578426 h 5767482"/>
                <a:gd name="connsiteX99" fmla="*/ 975712 w 5501313"/>
                <a:gd name="connsiteY99" fmla="*/ 1339361 h 5767482"/>
                <a:gd name="connsiteX100" fmla="*/ 1019174 w 5501313"/>
                <a:gd name="connsiteY100" fmla="*/ 1344813 h 5767482"/>
                <a:gd name="connsiteX101" fmla="*/ 1176431 w 5501313"/>
                <a:gd name="connsiteY101" fmla="*/ 1619046 h 5767482"/>
                <a:gd name="connsiteX102" fmla="*/ 913076 w 5501313"/>
                <a:gd name="connsiteY102" fmla="*/ 1793911 h 5767482"/>
                <a:gd name="connsiteX103" fmla="*/ 755820 w 5501313"/>
                <a:gd name="connsiteY103" fmla="*/ 1519680 h 5767482"/>
                <a:gd name="connsiteX104" fmla="*/ 975712 w 5501313"/>
                <a:gd name="connsiteY104" fmla="*/ 1339361 h 5767482"/>
                <a:gd name="connsiteX105" fmla="*/ 5369685 w 5501313"/>
                <a:gd name="connsiteY105" fmla="*/ 1338556 h 5767482"/>
                <a:gd name="connsiteX106" fmla="*/ 5494575 w 5501313"/>
                <a:gd name="connsiteY106" fmla="*/ 1437481 h 5767482"/>
                <a:gd name="connsiteX107" fmla="*/ 5367296 w 5501313"/>
                <a:gd name="connsiteY107" fmla="*/ 1606203 h 5767482"/>
                <a:gd name="connsiteX108" fmla="*/ 5178466 w 5501313"/>
                <a:gd name="connsiteY108" fmla="*/ 1511282 h 5767482"/>
                <a:gd name="connsiteX109" fmla="*/ 5305744 w 5501313"/>
                <a:gd name="connsiteY109" fmla="*/ 1342560 h 5767482"/>
                <a:gd name="connsiteX110" fmla="*/ 5369685 w 5501313"/>
                <a:gd name="connsiteY110" fmla="*/ 1338556 h 5767482"/>
                <a:gd name="connsiteX111" fmla="*/ 538493 w 5501313"/>
                <a:gd name="connsiteY111" fmla="*/ 1095471 h 5767482"/>
                <a:gd name="connsiteX112" fmla="*/ 700124 w 5501313"/>
                <a:gd name="connsiteY112" fmla="*/ 1272875 h 5767482"/>
                <a:gd name="connsiteX113" fmla="*/ 538494 w 5501313"/>
                <a:gd name="connsiteY113" fmla="*/ 1450280 h 5767482"/>
                <a:gd name="connsiteX114" fmla="*/ 376863 w 5501313"/>
                <a:gd name="connsiteY114" fmla="*/ 1272876 h 5767482"/>
                <a:gd name="connsiteX115" fmla="*/ 538493 w 5501313"/>
                <a:gd name="connsiteY115" fmla="*/ 1095471 h 5767482"/>
                <a:gd name="connsiteX116" fmla="*/ 3215036 w 5501313"/>
                <a:gd name="connsiteY116" fmla="*/ 1019528 h 5767482"/>
                <a:gd name="connsiteX117" fmla="*/ 3393051 w 5501313"/>
                <a:gd name="connsiteY117" fmla="*/ 1085187 h 5767482"/>
                <a:gd name="connsiteX118" fmla="*/ 3377485 w 5501313"/>
                <a:gd name="connsiteY118" fmla="*/ 1447824 h 5767482"/>
                <a:gd name="connsiteX119" fmla="*/ 3015007 w 5501313"/>
                <a:gd name="connsiteY119" fmla="*/ 1466715 h 5767482"/>
                <a:gd name="connsiteX120" fmla="*/ 3030572 w 5501313"/>
                <a:gd name="connsiteY120" fmla="*/ 1104077 h 5767482"/>
                <a:gd name="connsiteX121" fmla="*/ 3215036 w 5501313"/>
                <a:gd name="connsiteY121" fmla="*/ 1019528 h 5767482"/>
                <a:gd name="connsiteX122" fmla="*/ 3289635 w 5501313"/>
                <a:gd name="connsiteY122" fmla="*/ 451886 h 5767482"/>
                <a:gd name="connsiteX123" fmla="*/ 3395781 w 5501313"/>
                <a:gd name="connsiteY123" fmla="*/ 495309 h 5767482"/>
                <a:gd name="connsiteX124" fmla="*/ 3406646 w 5501313"/>
                <a:gd name="connsiteY124" fmla="*/ 782152 h 5767482"/>
                <a:gd name="connsiteX125" fmla="*/ 3121573 w 5501313"/>
                <a:gd name="connsiteY125" fmla="*/ 815778 h 5767482"/>
                <a:gd name="connsiteX126" fmla="*/ 3110708 w 5501313"/>
                <a:gd name="connsiteY126" fmla="*/ 528935 h 5767482"/>
                <a:gd name="connsiteX127" fmla="*/ 3289635 w 5501313"/>
                <a:gd name="connsiteY127" fmla="*/ 451886 h 5767482"/>
                <a:gd name="connsiteX128" fmla="*/ 3325164 w 5501313"/>
                <a:gd name="connsiteY128" fmla="*/ 381 h 5767482"/>
                <a:gd name="connsiteX129" fmla="*/ 3431666 w 5501313"/>
                <a:gd name="connsiteY129" fmla="*/ 54795 h 5767482"/>
                <a:gd name="connsiteX130" fmla="*/ 3397015 w 5501313"/>
                <a:gd name="connsiteY130" fmla="*/ 280033 h 5767482"/>
                <a:gd name="connsiteX131" fmla="*/ 3169656 w 5501313"/>
                <a:gd name="connsiteY131" fmla="*/ 264501 h 5767482"/>
                <a:gd name="connsiteX132" fmla="*/ 3204309 w 5501313"/>
                <a:gd name="connsiteY132" fmla="*/ 39263 h 5767482"/>
                <a:gd name="connsiteX133" fmla="*/ 3325164 w 5501313"/>
                <a:gd name="connsiteY133" fmla="*/ 381 h 576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501313" h="5767482">
                  <a:moveTo>
                    <a:pt x="2829705" y="5491447"/>
                  </a:moveTo>
                  <a:cubicBezTo>
                    <a:pt x="2912473" y="5491446"/>
                    <a:pt x="2979570" y="5553239"/>
                    <a:pt x="2979569" y="5629464"/>
                  </a:cubicBezTo>
                  <a:cubicBezTo>
                    <a:pt x="2979570" y="5705689"/>
                    <a:pt x="2912472" y="5767483"/>
                    <a:pt x="2829705" y="5767482"/>
                  </a:cubicBezTo>
                  <a:cubicBezTo>
                    <a:pt x="2746937" y="5767483"/>
                    <a:pt x="2679839" y="5705690"/>
                    <a:pt x="2679840" y="5629465"/>
                  </a:cubicBezTo>
                  <a:cubicBezTo>
                    <a:pt x="2679840" y="5553240"/>
                    <a:pt x="2746936" y="5491447"/>
                    <a:pt x="2829705" y="5491447"/>
                  </a:cubicBezTo>
                  <a:close/>
                  <a:moveTo>
                    <a:pt x="2883128" y="5065015"/>
                  </a:moveTo>
                  <a:cubicBezTo>
                    <a:pt x="2981105" y="5065015"/>
                    <a:pt x="3060531" y="5136979"/>
                    <a:pt x="3060530" y="5225750"/>
                  </a:cubicBezTo>
                  <a:cubicBezTo>
                    <a:pt x="3060530" y="5314520"/>
                    <a:pt x="2981105" y="5386485"/>
                    <a:pt x="2883127" y="5386484"/>
                  </a:cubicBezTo>
                  <a:cubicBezTo>
                    <a:pt x="2785150" y="5386485"/>
                    <a:pt x="2705724" y="5314521"/>
                    <a:pt x="2705724" y="5225750"/>
                  </a:cubicBezTo>
                  <a:cubicBezTo>
                    <a:pt x="2705725" y="5136979"/>
                    <a:pt x="2785150" y="5065014"/>
                    <a:pt x="2883128" y="5065015"/>
                  </a:cubicBezTo>
                  <a:close/>
                  <a:moveTo>
                    <a:pt x="2937898" y="4531610"/>
                  </a:moveTo>
                  <a:cubicBezTo>
                    <a:pt x="3064808" y="4531611"/>
                    <a:pt x="3167688" y="4621166"/>
                    <a:pt x="3167688" y="4731636"/>
                  </a:cubicBezTo>
                  <a:cubicBezTo>
                    <a:pt x="3167688" y="4842108"/>
                    <a:pt x="3064808" y="4931663"/>
                    <a:pt x="2937898" y="4931663"/>
                  </a:cubicBezTo>
                  <a:cubicBezTo>
                    <a:pt x="2810988" y="4931663"/>
                    <a:pt x="2708108" y="4842107"/>
                    <a:pt x="2708108" y="4731637"/>
                  </a:cubicBezTo>
                  <a:cubicBezTo>
                    <a:pt x="2708108" y="4621165"/>
                    <a:pt x="2810988" y="4531611"/>
                    <a:pt x="2937898" y="4531610"/>
                  </a:cubicBezTo>
                  <a:close/>
                  <a:moveTo>
                    <a:pt x="198168" y="4152727"/>
                  </a:moveTo>
                  <a:cubicBezTo>
                    <a:pt x="302148" y="4158395"/>
                    <a:pt x="382126" y="4242185"/>
                    <a:pt x="376801" y="4339878"/>
                  </a:cubicBezTo>
                  <a:cubicBezTo>
                    <a:pt x="371477" y="4437570"/>
                    <a:pt x="282866" y="4512172"/>
                    <a:pt x="178885" y="4506504"/>
                  </a:cubicBezTo>
                  <a:cubicBezTo>
                    <a:pt x="74905" y="4500837"/>
                    <a:pt x="-5073" y="4417046"/>
                    <a:pt x="252" y="4319353"/>
                  </a:cubicBezTo>
                  <a:cubicBezTo>
                    <a:pt x="5576" y="4221660"/>
                    <a:pt x="94187" y="4147060"/>
                    <a:pt x="198168" y="4152727"/>
                  </a:cubicBezTo>
                  <a:close/>
                  <a:moveTo>
                    <a:pt x="5363199" y="4069650"/>
                  </a:moveTo>
                  <a:cubicBezTo>
                    <a:pt x="5439478" y="4069651"/>
                    <a:pt x="5501312" y="4130952"/>
                    <a:pt x="5501313" y="4206572"/>
                  </a:cubicBezTo>
                  <a:cubicBezTo>
                    <a:pt x="5501313" y="4282192"/>
                    <a:pt x="5439478" y="4343495"/>
                    <a:pt x="5363199" y="4343494"/>
                  </a:cubicBezTo>
                  <a:cubicBezTo>
                    <a:pt x="5286921" y="4343495"/>
                    <a:pt x="5225087" y="4282193"/>
                    <a:pt x="5225087" y="4206573"/>
                  </a:cubicBezTo>
                  <a:cubicBezTo>
                    <a:pt x="5225086" y="4130952"/>
                    <a:pt x="5286922" y="4069651"/>
                    <a:pt x="5363199" y="4069650"/>
                  </a:cubicBezTo>
                  <a:close/>
                  <a:moveTo>
                    <a:pt x="699694" y="3882672"/>
                  </a:moveTo>
                  <a:cubicBezTo>
                    <a:pt x="729349" y="3882137"/>
                    <a:pt x="759818" y="3887176"/>
                    <a:pt x="789533" y="3898445"/>
                  </a:cubicBezTo>
                  <a:cubicBezTo>
                    <a:pt x="908393" y="3943520"/>
                    <a:pt x="970189" y="4071193"/>
                    <a:pt x="927556" y="4183611"/>
                  </a:cubicBezTo>
                  <a:cubicBezTo>
                    <a:pt x="884925" y="4296028"/>
                    <a:pt x="754009" y="4350619"/>
                    <a:pt x="635149" y="4305545"/>
                  </a:cubicBezTo>
                  <a:cubicBezTo>
                    <a:pt x="516289" y="4260470"/>
                    <a:pt x="454492" y="4132796"/>
                    <a:pt x="497124" y="4020378"/>
                  </a:cubicBezTo>
                  <a:cubicBezTo>
                    <a:pt x="529099" y="3936065"/>
                    <a:pt x="610732" y="3884280"/>
                    <a:pt x="699694" y="3882672"/>
                  </a:cubicBezTo>
                  <a:close/>
                  <a:moveTo>
                    <a:pt x="4976246" y="3862482"/>
                  </a:moveTo>
                  <a:cubicBezTo>
                    <a:pt x="5074223" y="3862481"/>
                    <a:pt x="5153649" y="3940308"/>
                    <a:pt x="5153650" y="4036312"/>
                  </a:cubicBezTo>
                  <a:cubicBezTo>
                    <a:pt x="5153650" y="4132316"/>
                    <a:pt x="5074224" y="4210144"/>
                    <a:pt x="4976247" y="4210144"/>
                  </a:cubicBezTo>
                  <a:cubicBezTo>
                    <a:pt x="4878270" y="4210143"/>
                    <a:pt x="4798844" y="4132317"/>
                    <a:pt x="4798844" y="4036312"/>
                  </a:cubicBezTo>
                  <a:cubicBezTo>
                    <a:pt x="4798844" y="3940308"/>
                    <a:pt x="4878270" y="3862482"/>
                    <a:pt x="4976246" y="3862482"/>
                  </a:cubicBezTo>
                  <a:close/>
                  <a:moveTo>
                    <a:pt x="3032323" y="3858372"/>
                  </a:moveTo>
                  <a:cubicBezTo>
                    <a:pt x="3188512" y="3866122"/>
                    <a:pt x="3309443" y="3987017"/>
                    <a:pt x="3302426" y="4128396"/>
                  </a:cubicBezTo>
                  <a:cubicBezTo>
                    <a:pt x="3295411" y="4269777"/>
                    <a:pt x="3163106" y="4378105"/>
                    <a:pt x="3006916" y="4370354"/>
                  </a:cubicBezTo>
                  <a:cubicBezTo>
                    <a:pt x="2850727" y="4362603"/>
                    <a:pt x="2729797" y="4241709"/>
                    <a:pt x="2736812" y="4100328"/>
                  </a:cubicBezTo>
                  <a:cubicBezTo>
                    <a:pt x="2743828" y="3958949"/>
                    <a:pt x="2876133" y="3850621"/>
                    <a:pt x="3032323" y="3858372"/>
                  </a:cubicBezTo>
                  <a:close/>
                  <a:moveTo>
                    <a:pt x="4508417" y="3591018"/>
                  </a:moveTo>
                  <a:cubicBezTo>
                    <a:pt x="4628140" y="3591019"/>
                    <a:pt x="4725196" y="3692834"/>
                    <a:pt x="4725196" y="3818428"/>
                  </a:cubicBezTo>
                  <a:cubicBezTo>
                    <a:pt x="4725195" y="3944024"/>
                    <a:pt x="4628141" y="4045838"/>
                    <a:pt x="4508416" y="4045839"/>
                  </a:cubicBezTo>
                  <a:cubicBezTo>
                    <a:pt x="4388693" y="4045838"/>
                    <a:pt x="4291638" y="3944023"/>
                    <a:pt x="4291638" y="3818429"/>
                  </a:cubicBezTo>
                  <a:cubicBezTo>
                    <a:pt x="4291638" y="3692833"/>
                    <a:pt x="4388693" y="3591018"/>
                    <a:pt x="4508417" y="3591018"/>
                  </a:cubicBezTo>
                  <a:close/>
                  <a:moveTo>
                    <a:pt x="1326530" y="3534302"/>
                  </a:moveTo>
                  <a:cubicBezTo>
                    <a:pt x="1346160" y="3533886"/>
                    <a:pt x="1366186" y="3535272"/>
                    <a:pt x="1386381" y="3538607"/>
                  </a:cubicBezTo>
                  <a:cubicBezTo>
                    <a:pt x="1547941" y="3565295"/>
                    <a:pt x="1659133" y="3706658"/>
                    <a:pt x="1634736" y="3854352"/>
                  </a:cubicBezTo>
                  <a:cubicBezTo>
                    <a:pt x="1610339" y="4002046"/>
                    <a:pt x="1459592" y="4100141"/>
                    <a:pt x="1298033" y="4073454"/>
                  </a:cubicBezTo>
                  <a:cubicBezTo>
                    <a:pt x="1136473" y="4046767"/>
                    <a:pt x="1025281" y="3905404"/>
                    <a:pt x="1049678" y="3757710"/>
                  </a:cubicBezTo>
                  <a:cubicBezTo>
                    <a:pt x="1071025" y="3628478"/>
                    <a:pt x="1189109" y="3537220"/>
                    <a:pt x="1326530" y="3534302"/>
                  </a:cubicBezTo>
                  <a:close/>
                  <a:moveTo>
                    <a:pt x="3916735" y="3269551"/>
                  </a:moveTo>
                  <a:cubicBezTo>
                    <a:pt x="4064767" y="3269552"/>
                    <a:pt x="4184770" y="3396420"/>
                    <a:pt x="4184769" y="3552920"/>
                  </a:cubicBezTo>
                  <a:cubicBezTo>
                    <a:pt x="4184770" y="3709420"/>
                    <a:pt x="4064767" y="3836289"/>
                    <a:pt x="3916735" y="3836290"/>
                  </a:cubicBezTo>
                  <a:cubicBezTo>
                    <a:pt x="3768702" y="3836290"/>
                    <a:pt x="3648700" y="3709420"/>
                    <a:pt x="3648699" y="3552920"/>
                  </a:cubicBezTo>
                  <a:cubicBezTo>
                    <a:pt x="3648700" y="3396420"/>
                    <a:pt x="3768703" y="3269551"/>
                    <a:pt x="3916735" y="3269551"/>
                  </a:cubicBezTo>
                  <a:close/>
                  <a:moveTo>
                    <a:pt x="2116421" y="3106627"/>
                  </a:moveTo>
                  <a:cubicBezTo>
                    <a:pt x="2141472" y="3107070"/>
                    <a:pt x="2166923" y="3109865"/>
                    <a:pt x="2192476" y="3115194"/>
                  </a:cubicBezTo>
                  <a:cubicBezTo>
                    <a:pt x="2396900" y="3157819"/>
                    <a:pt x="2530508" y="3346380"/>
                    <a:pt x="2490895" y="3536355"/>
                  </a:cubicBezTo>
                  <a:cubicBezTo>
                    <a:pt x="2451282" y="3726332"/>
                    <a:pt x="2253449" y="3845783"/>
                    <a:pt x="2049025" y="3803156"/>
                  </a:cubicBezTo>
                  <a:cubicBezTo>
                    <a:pt x="1844599" y="3760531"/>
                    <a:pt x="1710993" y="3571970"/>
                    <a:pt x="1750605" y="3381994"/>
                  </a:cubicBezTo>
                  <a:cubicBezTo>
                    <a:pt x="1785266" y="3215764"/>
                    <a:pt x="1941065" y="3103532"/>
                    <a:pt x="2116421" y="3106627"/>
                  </a:cubicBezTo>
                  <a:close/>
                  <a:moveTo>
                    <a:pt x="3988441" y="2244597"/>
                  </a:moveTo>
                  <a:cubicBezTo>
                    <a:pt x="4081868" y="2250013"/>
                    <a:pt x="4166546" y="2297825"/>
                    <a:pt x="4209656" y="2379867"/>
                  </a:cubicBezTo>
                  <a:cubicBezTo>
                    <a:pt x="4278632" y="2511136"/>
                    <a:pt x="4215075" y="2680330"/>
                    <a:pt x="4067696" y="2757771"/>
                  </a:cubicBezTo>
                  <a:cubicBezTo>
                    <a:pt x="3920315" y="2835213"/>
                    <a:pt x="3744925" y="2791577"/>
                    <a:pt x="3675948" y="2660308"/>
                  </a:cubicBezTo>
                  <a:cubicBezTo>
                    <a:pt x="3606972" y="2529038"/>
                    <a:pt x="3670531" y="2359846"/>
                    <a:pt x="3817910" y="2282404"/>
                  </a:cubicBezTo>
                  <a:cubicBezTo>
                    <a:pt x="3873177" y="2253363"/>
                    <a:pt x="3932384" y="2241349"/>
                    <a:pt x="3988441" y="2244597"/>
                  </a:cubicBezTo>
                  <a:close/>
                  <a:moveTo>
                    <a:pt x="2163951" y="2007927"/>
                  </a:moveTo>
                  <a:cubicBezTo>
                    <a:pt x="2185740" y="2008256"/>
                    <a:pt x="2207749" y="2010926"/>
                    <a:pt x="2229712" y="2016114"/>
                  </a:cubicBezTo>
                  <a:cubicBezTo>
                    <a:pt x="2405418" y="2057624"/>
                    <a:pt x="2511624" y="2244636"/>
                    <a:pt x="2466931" y="2433818"/>
                  </a:cubicBezTo>
                  <a:cubicBezTo>
                    <a:pt x="2422238" y="2622999"/>
                    <a:pt x="2243570" y="2742712"/>
                    <a:pt x="2067865" y="2701202"/>
                  </a:cubicBezTo>
                  <a:cubicBezTo>
                    <a:pt x="1892159" y="2659693"/>
                    <a:pt x="1785953" y="2472681"/>
                    <a:pt x="1830646" y="2283499"/>
                  </a:cubicBezTo>
                  <a:cubicBezTo>
                    <a:pt x="1869752" y="2117966"/>
                    <a:pt x="2011433" y="2005619"/>
                    <a:pt x="2163951" y="2007927"/>
                  </a:cubicBezTo>
                  <a:close/>
                  <a:moveTo>
                    <a:pt x="4547114" y="1871987"/>
                  </a:moveTo>
                  <a:cubicBezTo>
                    <a:pt x="4607254" y="1875751"/>
                    <a:pt x="4663412" y="1902155"/>
                    <a:pt x="4701335" y="1950308"/>
                  </a:cubicBezTo>
                  <a:cubicBezTo>
                    <a:pt x="4777180" y="2046612"/>
                    <a:pt x="4751359" y="2193439"/>
                    <a:pt x="4643661" y="2278256"/>
                  </a:cubicBezTo>
                  <a:cubicBezTo>
                    <a:pt x="4535964" y="2363073"/>
                    <a:pt x="4387175" y="2353761"/>
                    <a:pt x="4311329" y="2257456"/>
                  </a:cubicBezTo>
                  <a:cubicBezTo>
                    <a:pt x="4235484" y="2161151"/>
                    <a:pt x="4261307" y="2014324"/>
                    <a:pt x="4369004" y="1929506"/>
                  </a:cubicBezTo>
                  <a:cubicBezTo>
                    <a:pt x="4422853" y="1887099"/>
                    <a:pt x="4486973" y="1868222"/>
                    <a:pt x="4547114" y="1871987"/>
                  </a:cubicBezTo>
                  <a:close/>
                  <a:moveTo>
                    <a:pt x="3187319" y="1682497"/>
                  </a:moveTo>
                  <a:cubicBezTo>
                    <a:pt x="3248753" y="1686444"/>
                    <a:pt x="3308150" y="1708586"/>
                    <a:pt x="3357265" y="1750002"/>
                  </a:cubicBezTo>
                  <a:cubicBezTo>
                    <a:pt x="3488237" y="1860440"/>
                    <a:pt x="3496482" y="2066103"/>
                    <a:pt x="3375682" y="2209362"/>
                  </a:cubicBezTo>
                  <a:cubicBezTo>
                    <a:pt x="3254881" y="2352621"/>
                    <a:pt x="3050779" y="2379227"/>
                    <a:pt x="2919807" y="2268787"/>
                  </a:cubicBezTo>
                  <a:cubicBezTo>
                    <a:pt x="2788836" y="2158347"/>
                    <a:pt x="2780591" y="1952683"/>
                    <a:pt x="2901391" y="1809424"/>
                  </a:cubicBezTo>
                  <a:cubicBezTo>
                    <a:pt x="2976891" y="1719889"/>
                    <a:pt x="3084932" y="1675920"/>
                    <a:pt x="3187319" y="1682497"/>
                  </a:cubicBezTo>
                  <a:close/>
                  <a:moveTo>
                    <a:pt x="1514396" y="1630640"/>
                  </a:moveTo>
                  <a:cubicBezTo>
                    <a:pt x="1532427" y="1630972"/>
                    <a:pt x="1550649" y="1633215"/>
                    <a:pt x="1568840" y="1637513"/>
                  </a:cubicBezTo>
                  <a:cubicBezTo>
                    <a:pt x="1714365" y="1671892"/>
                    <a:pt x="1802804" y="1824771"/>
                    <a:pt x="1766373" y="1978979"/>
                  </a:cubicBezTo>
                  <a:cubicBezTo>
                    <a:pt x="1729942" y="2133187"/>
                    <a:pt x="1582439" y="2230327"/>
                    <a:pt x="1436913" y="2195948"/>
                  </a:cubicBezTo>
                  <a:cubicBezTo>
                    <a:pt x="1291387" y="2161568"/>
                    <a:pt x="1202949" y="2008689"/>
                    <a:pt x="1239380" y="1854480"/>
                  </a:cubicBezTo>
                  <a:cubicBezTo>
                    <a:pt x="1271257" y="1719549"/>
                    <a:pt x="1388174" y="1628310"/>
                    <a:pt x="1514396" y="1630640"/>
                  </a:cubicBezTo>
                  <a:close/>
                  <a:moveTo>
                    <a:pt x="4966700" y="1578426"/>
                  </a:moveTo>
                  <a:cubicBezTo>
                    <a:pt x="5041489" y="1573115"/>
                    <a:pt x="5111444" y="1608120"/>
                    <a:pt x="5140533" y="1672585"/>
                  </a:cubicBezTo>
                  <a:cubicBezTo>
                    <a:pt x="5179318" y="1758537"/>
                    <a:pt x="5130765" y="1864311"/>
                    <a:pt x="5032089" y="1908837"/>
                  </a:cubicBezTo>
                  <a:cubicBezTo>
                    <a:pt x="4933412" y="1953364"/>
                    <a:pt x="4821976" y="1919783"/>
                    <a:pt x="4783191" y="1833831"/>
                  </a:cubicBezTo>
                  <a:cubicBezTo>
                    <a:pt x="4744405" y="1747880"/>
                    <a:pt x="4792958" y="1642106"/>
                    <a:pt x="4891635" y="1597578"/>
                  </a:cubicBezTo>
                  <a:cubicBezTo>
                    <a:pt x="4916303" y="1586447"/>
                    <a:pt x="4941770" y="1580196"/>
                    <a:pt x="4966700" y="1578426"/>
                  </a:cubicBezTo>
                  <a:close/>
                  <a:moveTo>
                    <a:pt x="975712" y="1339361"/>
                  </a:moveTo>
                  <a:cubicBezTo>
                    <a:pt x="990110" y="1339605"/>
                    <a:pt x="1004656" y="1341383"/>
                    <a:pt x="1019174" y="1344813"/>
                  </a:cubicBezTo>
                  <a:cubicBezTo>
                    <a:pt x="1135322" y="1372252"/>
                    <a:pt x="1205729" y="1495030"/>
                    <a:pt x="1176431" y="1619046"/>
                  </a:cubicBezTo>
                  <a:cubicBezTo>
                    <a:pt x="1147133" y="1743061"/>
                    <a:pt x="1029225" y="1821350"/>
                    <a:pt x="913076" y="1793911"/>
                  </a:cubicBezTo>
                  <a:cubicBezTo>
                    <a:pt x="796929" y="1766472"/>
                    <a:pt x="726523" y="1643695"/>
                    <a:pt x="755820" y="1519680"/>
                  </a:cubicBezTo>
                  <a:cubicBezTo>
                    <a:pt x="781456" y="1411166"/>
                    <a:pt x="874934" y="1337660"/>
                    <a:pt x="975712" y="1339361"/>
                  </a:cubicBezTo>
                  <a:close/>
                  <a:moveTo>
                    <a:pt x="5369685" y="1338556"/>
                  </a:moveTo>
                  <a:cubicBezTo>
                    <a:pt x="5431085" y="1345323"/>
                    <a:pt x="5481827" y="1382879"/>
                    <a:pt x="5494575" y="1437481"/>
                  </a:cubicBezTo>
                  <a:cubicBezTo>
                    <a:pt x="5511572" y="1510284"/>
                    <a:pt x="5454588" y="1585823"/>
                    <a:pt x="5367296" y="1606203"/>
                  </a:cubicBezTo>
                  <a:cubicBezTo>
                    <a:pt x="5280005" y="1626582"/>
                    <a:pt x="5195463" y="1584085"/>
                    <a:pt x="5178466" y="1511282"/>
                  </a:cubicBezTo>
                  <a:cubicBezTo>
                    <a:pt x="5161469" y="1438479"/>
                    <a:pt x="5218453" y="1362941"/>
                    <a:pt x="5305744" y="1342560"/>
                  </a:cubicBezTo>
                  <a:cubicBezTo>
                    <a:pt x="5327567" y="1337465"/>
                    <a:pt x="5349218" y="1336300"/>
                    <a:pt x="5369685" y="1338556"/>
                  </a:cubicBezTo>
                  <a:close/>
                  <a:moveTo>
                    <a:pt x="538493" y="1095471"/>
                  </a:moveTo>
                  <a:cubicBezTo>
                    <a:pt x="627760" y="1095471"/>
                    <a:pt x="700124" y="1174898"/>
                    <a:pt x="700124" y="1272875"/>
                  </a:cubicBezTo>
                  <a:cubicBezTo>
                    <a:pt x="700125" y="1370853"/>
                    <a:pt x="627759" y="1450279"/>
                    <a:pt x="538494" y="1450280"/>
                  </a:cubicBezTo>
                  <a:cubicBezTo>
                    <a:pt x="449227" y="1450280"/>
                    <a:pt x="376862" y="1370853"/>
                    <a:pt x="376863" y="1272876"/>
                  </a:cubicBezTo>
                  <a:cubicBezTo>
                    <a:pt x="376862" y="1174898"/>
                    <a:pt x="449228" y="1095472"/>
                    <a:pt x="538493" y="1095471"/>
                  </a:cubicBezTo>
                  <a:close/>
                  <a:moveTo>
                    <a:pt x="3215036" y="1019528"/>
                  </a:moveTo>
                  <a:cubicBezTo>
                    <a:pt x="3280631" y="1016109"/>
                    <a:pt x="3345151" y="1037725"/>
                    <a:pt x="3393051" y="1085187"/>
                  </a:cubicBezTo>
                  <a:cubicBezTo>
                    <a:pt x="3488848" y="1180110"/>
                    <a:pt x="3481878" y="1342468"/>
                    <a:pt x="3377485" y="1447824"/>
                  </a:cubicBezTo>
                  <a:cubicBezTo>
                    <a:pt x="3273092" y="1553178"/>
                    <a:pt x="3110804" y="1561638"/>
                    <a:pt x="3015007" y="1466715"/>
                  </a:cubicBezTo>
                  <a:cubicBezTo>
                    <a:pt x="2919209" y="1371792"/>
                    <a:pt x="2926178" y="1209434"/>
                    <a:pt x="3030572" y="1104077"/>
                  </a:cubicBezTo>
                  <a:cubicBezTo>
                    <a:pt x="3082769" y="1051400"/>
                    <a:pt x="3149439" y="1022947"/>
                    <a:pt x="3215036" y="1019528"/>
                  </a:cubicBezTo>
                  <a:close/>
                  <a:moveTo>
                    <a:pt x="3289635" y="451886"/>
                  </a:moveTo>
                  <a:cubicBezTo>
                    <a:pt x="3328034" y="454816"/>
                    <a:pt x="3365136" y="469087"/>
                    <a:pt x="3395781" y="495309"/>
                  </a:cubicBezTo>
                  <a:cubicBezTo>
                    <a:pt x="3477502" y="565232"/>
                    <a:pt x="3482367" y="693657"/>
                    <a:pt x="3406646" y="782152"/>
                  </a:cubicBezTo>
                  <a:cubicBezTo>
                    <a:pt x="3330925" y="870648"/>
                    <a:pt x="3203293" y="885703"/>
                    <a:pt x="3121573" y="815778"/>
                  </a:cubicBezTo>
                  <a:cubicBezTo>
                    <a:pt x="3039852" y="745855"/>
                    <a:pt x="3034988" y="617431"/>
                    <a:pt x="3110708" y="528935"/>
                  </a:cubicBezTo>
                  <a:cubicBezTo>
                    <a:pt x="3158034" y="473625"/>
                    <a:pt x="3225638" y="447003"/>
                    <a:pt x="3289635" y="451886"/>
                  </a:cubicBezTo>
                  <a:close/>
                  <a:moveTo>
                    <a:pt x="3325164" y="381"/>
                  </a:moveTo>
                  <a:cubicBezTo>
                    <a:pt x="3366308" y="3191"/>
                    <a:pt x="3405060" y="21552"/>
                    <a:pt x="3431666" y="54795"/>
                  </a:cubicBezTo>
                  <a:cubicBezTo>
                    <a:pt x="3484881" y="121282"/>
                    <a:pt x="3469366" y="222125"/>
                    <a:pt x="3397015" y="280033"/>
                  </a:cubicBezTo>
                  <a:cubicBezTo>
                    <a:pt x="3324661" y="337942"/>
                    <a:pt x="3222870" y="330988"/>
                    <a:pt x="3169656" y="264501"/>
                  </a:cubicBezTo>
                  <a:cubicBezTo>
                    <a:pt x="3116442" y="198014"/>
                    <a:pt x="3131956" y="97172"/>
                    <a:pt x="3204309" y="39263"/>
                  </a:cubicBezTo>
                  <a:cubicBezTo>
                    <a:pt x="3240485" y="10309"/>
                    <a:pt x="3284021" y="-2429"/>
                    <a:pt x="3325164" y="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icrosoft BizSpark Logo Vector"/>
            <p:cNvSpPr txBox="1"/>
            <p:nvPr/>
          </p:nvSpPr>
          <p:spPr>
            <a:xfrm>
              <a:off x="8055322" y="2764715"/>
              <a:ext cx="2308144" cy="298103"/>
            </a:xfrm>
            <a:custGeom>
              <a:avLst/>
              <a:gdLst>
                <a:gd name="connsiteX0" fmla="*/ 2035045 w 2308144"/>
                <a:gd name="connsiteY0" fmla="*/ 146001 h 298103"/>
                <a:gd name="connsiteX1" fmla="*/ 1993075 w 2308144"/>
                <a:gd name="connsiteY1" fmla="*/ 152103 h 298103"/>
                <a:gd name="connsiteX2" fmla="*/ 1959440 w 2308144"/>
                <a:gd name="connsiteY2" fmla="*/ 163190 h 298103"/>
                <a:gd name="connsiteX3" fmla="*/ 1949766 w 2308144"/>
                <a:gd name="connsiteY3" fmla="*/ 188119 h 298103"/>
                <a:gd name="connsiteX4" fmla="*/ 1958770 w 2308144"/>
                <a:gd name="connsiteY4" fmla="*/ 210443 h 298103"/>
                <a:gd name="connsiteX5" fmla="*/ 1983848 w 2308144"/>
                <a:gd name="connsiteY5" fmla="*/ 219224 h 298103"/>
                <a:gd name="connsiteX6" fmla="*/ 2020460 w 2308144"/>
                <a:gd name="connsiteY6" fmla="*/ 202928 h 298103"/>
                <a:gd name="connsiteX7" fmla="*/ 2035045 w 2308144"/>
                <a:gd name="connsiteY7" fmla="*/ 160884 h 298103"/>
                <a:gd name="connsiteX8" fmla="*/ 1266348 w 2308144"/>
                <a:gd name="connsiteY8" fmla="*/ 124123 h 298103"/>
                <a:gd name="connsiteX9" fmla="*/ 1266348 w 2308144"/>
                <a:gd name="connsiteY9" fmla="*/ 214611 h 298103"/>
                <a:gd name="connsiteX10" fmla="*/ 1305936 w 2308144"/>
                <a:gd name="connsiteY10" fmla="*/ 214611 h 298103"/>
                <a:gd name="connsiteX11" fmla="*/ 1344408 w 2308144"/>
                <a:gd name="connsiteY11" fmla="*/ 202556 h 298103"/>
                <a:gd name="connsiteX12" fmla="*/ 1357728 w 2308144"/>
                <a:gd name="connsiteY12" fmla="*/ 168325 h 298103"/>
                <a:gd name="connsiteX13" fmla="*/ 1297750 w 2308144"/>
                <a:gd name="connsiteY13" fmla="*/ 124123 h 298103"/>
                <a:gd name="connsiteX14" fmla="*/ 1842015 w 2308144"/>
                <a:gd name="connsiteY14" fmla="*/ 84386 h 298103"/>
                <a:gd name="connsiteX15" fmla="*/ 1800789 w 2308144"/>
                <a:gd name="connsiteY15" fmla="*/ 102245 h 298103"/>
                <a:gd name="connsiteX16" fmla="*/ 1786204 w 2308144"/>
                <a:gd name="connsiteY16" fmla="*/ 144215 h 298103"/>
                <a:gd name="connsiteX17" fmla="*/ 1786204 w 2308144"/>
                <a:gd name="connsiteY17" fmla="*/ 163414 h 298103"/>
                <a:gd name="connsiteX18" fmla="*/ 1800641 w 2308144"/>
                <a:gd name="connsiteY18" fmla="*/ 202779 h 298103"/>
                <a:gd name="connsiteX19" fmla="*/ 1838592 w 2308144"/>
                <a:gd name="connsiteY19" fmla="*/ 219224 h 298103"/>
                <a:gd name="connsiteX20" fmla="*/ 1876543 w 2308144"/>
                <a:gd name="connsiteY20" fmla="*/ 199207 h 298103"/>
                <a:gd name="connsiteX21" fmla="*/ 1891128 w 2308144"/>
                <a:gd name="connsiteY21" fmla="*/ 146596 h 298103"/>
                <a:gd name="connsiteX22" fmla="*/ 1877734 w 2308144"/>
                <a:gd name="connsiteY22" fmla="*/ 101204 h 298103"/>
                <a:gd name="connsiteX23" fmla="*/ 1842015 w 2308144"/>
                <a:gd name="connsiteY23" fmla="*/ 84386 h 298103"/>
                <a:gd name="connsiteX24" fmla="*/ 897433 w 2308144"/>
                <a:gd name="connsiteY24" fmla="*/ 84386 h 298103"/>
                <a:gd name="connsiteX25" fmla="*/ 854496 w 2308144"/>
                <a:gd name="connsiteY25" fmla="*/ 102543 h 298103"/>
                <a:gd name="connsiteX26" fmla="*/ 838497 w 2308144"/>
                <a:gd name="connsiteY26" fmla="*/ 152996 h 298103"/>
                <a:gd name="connsiteX27" fmla="*/ 854124 w 2308144"/>
                <a:gd name="connsiteY27" fmla="*/ 201067 h 298103"/>
                <a:gd name="connsiteX28" fmla="*/ 896838 w 2308144"/>
                <a:gd name="connsiteY28" fmla="*/ 219224 h 298103"/>
                <a:gd name="connsiteX29" fmla="*/ 939254 w 2308144"/>
                <a:gd name="connsiteY29" fmla="*/ 201365 h 298103"/>
                <a:gd name="connsiteX30" fmla="*/ 954137 w 2308144"/>
                <a:gd name="connsiteY30" fmla="*/ 151805 h 298103"/>
                <a:gd name="connsiteX31" fmla="*/ 939328 w 2308144"/>
                <a:gd name="connsiteY31" fmla="*/ 101799 h 298103"/>
                <a:gd name="connsiteX32" fmla="*/ 897433 w 2308144"/>
                <a:gd name="connsiteY32" fmla="*/ 84386 h 298103"/>
                <a:gd name="connsiteX33" fmla="*/ 611683 w 2308144"/>
                <a:gd name="connsiteY33" fmla="*/ 84386 h 298103"/>
                <a:gd name="connsiteX34" fmla="*/ 568746 w 2308144"/>
                <a:gd name="connsiteY34" fmla="*/ 102543 h 298103"/>
                <a:gd name="connsiteX35" fmla="*/ 552747 w 2308144"/>
                <a:gd name="connsiteY35" fmla="*/ 152996 h 298103"/>
                <a:gd name="connsiteX36" fmla="*/ 568374 w 2308144"/>
                <a:gd name="connsiteY36" fmla="*/ 201067 h 298103"/>
                <a:gd name="connsiteX37" fmla="*/ 611088 w 2308144"/>
                <a:gd name="connsiteY37" fmla="*/ 219224 h 298103"/>
                <a:gd name="connsiteX38" fmla="*/ 653504 w 2308144"/>
                <a:gd name="connsiteY38" fmla="*/ 201365 h 298103"/>
                <a:gd name="connsiteX39" fmla="*/ 668387 w 2308144"/>
                <a:gd name="connsiteY39" fmla="*/ 151805 h 298103"/>
                <a:gd name="connsiteX40" fmla="*/ 653578 w 2308144"/>
                <a:gd name="connsiteY40" fmla="*/ 101799 h 298103"/>
                <a:gd name="connsiteX41" fmla="*/ 611683 w 2308144"/>
                <a:gd name="connsiteY41" fmla="*/ 84386 h 298103"/>
                <a:gd name="connsiteX42" fmla="*/ 1468605 w 2308144"/>
                <a:gd name="connsiteY42" fmla="*/ 75605 h 298103"/>
                <a:gd name="connsiteX43" fmla="*/ 1585733 w 2308144"/>
                <a:gd name="connsiteY43" fmla="*/ 75605 h 298103"/>
                <a:gd name="connsiteX44" fmla="*/ 1585733 w 2308144"/>
                <a:gd name="connsiteY44" fmla="*/ 79326 h 298103"/>
                <a:gd name="connsiteX45" fmla="*/ 1483637 w 2308144"/>
                <a:gd name="connsiteY45" fmla="*/ 215504 h 298103"/>
                <a:gd name="connsiteX46" fmla="*/ 1582012 w 2308144"/>
                <a:gd name="connsiteY46" fmla="*/ 215504 h 298103"/>
                <a:gd name="connsiteX47" fmla="*/ 1582012 w 2308144"/>
                <a:gd name="connsiteY47" fmla="*/ 228005 h 298103"/>
                <a:gd name="connsiteX48" fmla="*/ 1461312 w 2308144"/>
                <a:gd name="connsiteY48" fmla="*/ 228005 h 298103"/>
                <a:gd name="connsiteX49" fmla="*/ 1461312 w 2308144"/>
                <a:gd name="connsiteY49" fmla="*/ 222796 h 298103"/>
                <a:gd name="connsiteX50" fmla="*/ 1562516 w 2308144"/>
                <a:gd name="connsiteY50" fmla="*/ 88107 h 298103"/>
                <a:gd name="connsiteX51" fmla="*/ 1468605 w 2308144"/>
                <a:gd name="connsiteY51" fmla="*/ 88107 h 298103"/>
                <a:gd name="connsiteX52" fmla="*/ 1410562 w 2308144"/>
                <a:gd name="connsiteY52" fmla="*/ 75605 h 298103"/>
                <a:gd name="connsiteX53" fmla="*/ 1424254 w 2308144"/>
                <a:gd name="connsiteY53" fmla="*/ 75605 h 298103"/>
                <a:gd name="connsiteX54" fmla="*/ 1424254 w 2308144"/>
                <a:gd name="connsiteY54" fmla="*/ 228005 h 298103"/>
                <a:gd name="connsiteX55" fmla="*/ 1410562 w 2308144"/>
                <a:gd name="connsiteY55" fmla="*/ 228005 h 298103"/>
                <a:gd name="connsiteX56" fmla="*/ 254198 w 2308144"/>
                <a:gd name="connsiteY56" fmla="*/ 75605 h 298103"/>
                <a:gd name="connsiteX57" fmla="*/ 267890 w 2308144"/>
                <a:gd name="connsiteY57" fmla="*/ 75605 h 298103"/>
                <a:gd name="connsiteX58" fmla="*/ 267890 w 2308144"/>
                <a:gd name="connsiteY58" fmla="*/ 228005 h 298103"/>
                <a:gd name="connsiteX59" fmla="*/ 254198 w 2308144"/>
                <a:gd name="connsiteY59" fmla="*/ 228005 h 298103"/>
                <a:gd name="connsiteX60" fmla="*/ 2153066 w 2308144"/>
                <a:gd name="connsiteY60" fmla="*/ 72629 h 298103"/>
                <a:gd name="connsiteX61" fmla="*/ 2168246 w 2308144"/>
                <a:gd name="connsiteY61" fmla="*/ 75307 h 298103"/>
                <a:gd name="connsiteX62" fmla="*/ 2168246 w 2308144"/>
                <a:gd name="connsiteY62" fmla="*/ 89893 h 298103"/>
                <a:gd name="connsiteX63" fmla="*/ 2152173 w 2308144"/>
                <a:gd name="connsiteY63" fmla="*/ 84981 h 298103"/>
                <a:gd name="connsiteX64" fmla="*/ 2121960 w 2308144"/>
                <a:gd name="connsiteY64" fmla="*/ 103585 h 298103"/>
                <a:gd name="connsiteX65" fmla="*/ 2109757 w 2308144"/>
                <a:gd name="connsiteY65" fmla="*/ 156419 h 298103"/>
                <a:gd name="connsiteX66" fmla="*/ 2109757 w 2308144"/>
                <a:gd name="connsiteY66" fmla="*/ 228005 h 298103"/>
                <a:gd name="connsiteX67" fmla="*/ 2096362 w 2308144"/>
                <a:gd name="connsiteY67" fmla="*/ 228005 h 298103"/>
                <a:gd name="connsiteX68" fmla="*/ 2096362 w 2308144"/>
                <a:gd name="connsiteY68" fmla="*/ 75605 h 298103"/>
                <a:gd name="connsiteX69" fmla="*/ 2109757 w 2308144"/>
                <a:gd name="connsiteY69" fmla="*/ 75605 h 298103"/>
                <a:gd name="connsiteX70" fmla="*/ 2109757 w 2308144"/>
                <a:gd name="connsiteY70" fmla="*/ 109389 h 298103"/>
                <a:gd name="connsiteX71" fmla="*/ 2110352 w 2308144"/>
                <a:gd name="connsiteY71" fmla="*/ 109389 h 298103"/>
                <a:gd name="connsiteX72" fmla="*/ 2126872 w 2308144"/>
                <a:gd name="connsiteY72" fmla="*/ 82302 h 298103"/>
                <a:gd name="connsiteX73" fmla="*/ 2153066 w 2308144"/>
                <a:gd name="connsiteY73" fmla="*/ 72629 h 298103"/>
                <a:gd name="connsiteX74" fmla="*/ 510927 w 2308144"/>
                <a:gd name="connsiteY74" fmla="*/ 72629 h 298103"/>
                <a:gd name="connsiteX75" fmla="*/ 526107 w 2308144"/>
                <a:gd name="connsiteY75" fmla="*/ 75307 h 298103"/>
                <a:gd name="connsiteX76" fmla="*/ 526107 w 2308144"/>
                <a:gd name="connsiteY76" fmla="*/ 89893 h 298103"/>
                <a:gd name="connsiteX77" fmla="*/ 510034 w 2308144"/>
                <a:gd name="connsiteY77" fmla="*/ 84981 h 298103"/>
                <a:gd name="connsiteX78" fmla="*/ 479821 w 2308144"/>
                <a:gd name="connsiteY78" fmla="*/ 103585 h 298103"/>
                <a:gd name="connsiteX79" fmla="*/ 467618 w 2308144"/>
                <a:gd name="connsiteY79" fmla="*/ 156419 h 298103"/>
                <a:gd name="connsiteX80" fmla="*/ 467618 w 2308144"/>
                <a:gd name="connsiteY80" fmla="*/ 228005 h 298103"/>
                <a:gd name="connsiteX81" fmla="*/ 454223 w 2308144"/>
                <a:gd name="connsiteY81" fmla="*/ 228005 h 298103"/>
                <a:gd name="connsiteX82" fmla="*/ 454223 w 2308144"/>
                <a:gd name="connsiteY82" fmla="*/ 75605 h 298103"/>
                <a:gd name="connsiteX83" fmla="*/ 467618 w 2308144"/>
                <a:gd name="connsiteY83" fmla="*/ 75605 h 298103"/>
                <a:gd name="connsiteX84" fmla="*/ 467618 w 2308144"/>
                <a:gd name="connsiteY84" fmla="*/ 109389 h 298103"/>
                <a:gd name="connsiteX85" fmla="*/ 468213 w 2308144"/>
                <a:gd name="connsiteY85" fmla="*/ 109389 h 298103"/>
                <a:gd name="connsiteX86" fmla="*/ 484733 w 2308144"/>
                <a:gd name="connsiteY86" fmla="*/ 82302 h 298103"/>
                <a:gd name="connsiteX87" fmla="*/ 510927 w 2308144"/>
                <a:gd name="connsiteY87" fmla="*/ 72629 h 298103"/>
                <a:gd name="connsiteX88" fmla="*/ 1999475 w 2308144"/>
                <a:gd name="connsiteY88" fmla="*/ 71884 h 298103"/>
                <a:gd name="connsiteX89" fmla="*/ 2035863 w 2308144"/>
                <a:gd name="connsiteY89" fmla="*/ 86470 h 298103"/>
                <a:gd name="connsiteX90" fmla="*/ 2048737 w 2308144"/>
                <a:gd name="connsiteY90" fmla="*/ 128886 h 298103"/>
                <a:gd name="connsiteX91" fmla="*/ 2048737 w 2308144"/>
                <a:gd name="connsiteY91" fmla="*/ 228005 h 298103"/>
                <a:gd name="connsiteX92" fmla="*/ 2035045 w 2308144"/>
                <a:gd name="connsiteY92" fmla="*/ 228005 h 298103"/>
                <a:gd name="connsiteX93" fmla="*/ 2035045 w 2308144"/>
                <a:gd name="connsiteY93" fmla="*/ 197495 h 298103"/>
                <a:gd name="connsiteX94" fmla="*/ 2034450 w 2308144"/>
                <a:gd name="connsiteY94" fmla="*/ 197495 h 298103"/>
                <a:gd name="connsiteX95" fmla="*/ 2013242 w 2308144"/>
                <a:gd name="connsiteY95" fmla="*/ 222424 h 298103"/>
                <a:gd name="connsiteX96" fmla="*/ 1982360 w 2308144"/>
                <a:gd name="connsiteY96" fmla="*/ 231726 h 298103"/>
                <a:gd name="connsiteX97" fmla="*/ 1947980 w 2308144"/>
                <a:gd name="connsiteY97" fmla="*/ 219522 h 298103"/>
                <a:gd name="connsiteX98" fmla="*/ 1935330 w 2308144"/>
                <a:gd name="connsiteY98" fmla="*/ 188715 h 298103"/>
                <a:gd name="connsiteX99" fmla="*/ 1988164 w 2308144"/>
                <a:gd name="connsiteY99" fmla="*/ 140494 h 298103"/>
                <a:gd name="connsiteX100" fmla="*/ 2035045 w 2308144"/>
                <a:gd name="connsiteY100" fmla="*/ 133499 h 298103"/>
                <a:gd name="connsiteX101" fmla="*/ 1998135 w 2308144"/>
                <a:gd name="connsiteY101" fmla="*/ 84386 h 298103"/>
                <a:gd name="connsiteX102" fmla="*/ 1949171 w 2308144"/>
                <a:gd name="connsiteY102" fmla="*/ 104627 h 298103"/>
                <a:gd name="connsiteX103" fmla="*/ 1949171 w 2308144"/>
                <a:gd name="connsiteY103" fmla="*/ 88107 h 298103"/>
                <a:gd name="connsiteX104" fmla="*/ 1972165 w 2308144"/>
                <a:gd name="connsiteY104" fmla="*/ 76647 h 298103"/>
                <a:gd name="connsiteX105" fmla="*/ 1999475 w 2308144"/>
                <a:gd name="connsiteY105" fmla="*/ 71884 h 298103"/>
                <a:gd name="connsiteX106" fmla="*/ 1843801 w 2308144"/>
                <a:gd name="connsiteY106" fmla="*/ 71884 h 298103"/>
                <a:gd name="connsiteX107" fmla="*/ 1889119 w 2308144"/>
                <a:gd name="connsiteY107" fmla="*/ 91902 h 298103"/>
                <a:gd name="connsiteX108" fmla="*/ 1905416 w 2308144"/>
                <a:gd name="connsiteY108" fmla="*/ 146298 h 298103"/>
                <a:gd name="connsiteX109" fmla="*/ 1886738 w 2308144"/>
                <a:gd name="connsiteY109" fmla="*/ 208137 h 298103"/>
                <a:gd name="connsiteX110" fmla="*/ 1837401 w 2308144"/>
                <a:gd name="connsiteY110" fmla="*/ 231726 h 298103"/>
                <a:gd name="connsiteX111" fmla="*/ 1786800 w 2308144"/>
                <a:gd name="connsiteY111" fmla="*/ 200918 h 298103"/>
                <a:gd name="connsiteX112" fmla="*/ 1786204 w 2308144"/>
                <a:gd name="connsiteY112" fmla="*/ 200918 h 298103"/>
                <a:gd name="connsiteX113" fmla="*/ 1786204 w 2308144"/>
                <a:gd name="connsiteY113" fmla="*/ 298103 h 298103"/>
                <a:gd name="connsiteX114" fmla="*/ 1772512 w 2308144"/>
                <a:gd name="connsiteY114" fmla="*/ 298103 h 298103"/>
                <a:gd name="connsiteX115" fmla="*/ 1772512 w 2308144"/>
                <a:gd name="connsiteY115" fmla="*/ 75605 h 298103"/>
                <a:gd name="connsiteX116" fmla="*/ 1786204 w 2308144"/>
                <a:gd name="connsiteY116" fmla="*/ 75605 h 298103"/>
                <a:gd name="connsiteX117" fmla="*/ 1786204 w 2308144"/>
                <a:gd name="connsiteY117" fmla="*/ 107008 h 298103"/>
                <a:gd name="connsiteX118" fmla="*/ 1786800 w 2308144"/>
                <a:gd name="connsiteY118" fmla="*/ 107008 h 298103"/>
                <a:gd name="connsiteX119" fmla="*/ 1810240 w 2308144"/>
                <a:gd name="connsiteY119" fmla="*/ 81037 h 298103"/>
                <a:gd name="connsiteX120" fmla="*/ 1843801 w 2308144"/>
                <a:gd name="connsiteY120" fmla="*/ 71884 h 298103"/>
                <a:gd name="connsiteX121" fmla="*/ 898028 w 2308144"/>
                <a:gd name="connsiteY121" fmla="*/ 71884 h 298103"/>
                <a:gd name="connsiteX122" fmla="*/ 949523 w 2308144"/>
                <a:gd name="connsiteY122" fmla="*/ 93167 h 298103"/>
                <a:gd name="connsiteX123" fmla="*/ 968424 w 2308144"/>
                <a:gd name="connsiteY123" fmla="*/ 152103 h 298103"/>
                <a:gd name="connsiteX124" fmla="*/ 949151 w 2308144"/>
                <a:gd name="connsiteY124" fmla="*/ 209699 h 298103"/>
                <a:gd name="connsiteX125" fmla="*/ 896391 w 2308144"/>
                <a:gd name="connsiteY125" fmla="*/ 231726 h 298103"/>
                <a:gd name="connsiteX126" fmla="*/ 843632 w 2308144"/>
                <a:gd name="connsiteY126" fmla="*/ 209774 h 298103"/>
                <a:gd name="connsiteX127" fmla="*/ 824210 w 2308144"/>
                <a:gd name="connsiteY127" fmla="*/ 152698 h 298103"/>
                <a:gd name="connsiteX128" fmla="*/ 844525 w 2308144"/>
                <a:gd name="connsiteY128" fmla="*/ 93316 h 298103"/>
                <a:gd name="connsiteX129" fmla="*/ 898028 w 2308144"/>
                <a:gd name="connsiteY129" fmla="*/ 71884 h 298103"/>
                <a:gd name="connsiteX130" fmla="*/ 762893 w 2308144"/>
                <a:gd name="connsiteY130" fmla="*/ 71884 h 298103"/>
                <a:gd name="connsiteX131" fmla="*/ 796528 w 2308144"/>
                <a:gd name="connsiteY131" fmla="*/ 79921 h 298103"/>
                <a:gd name="connsiteX132" fmla="*/ 796528 w 2308144"/>
                <a:gd name="connsiteY132" fmla="*/ 95399 h 298103"/>
                <a:gd name="connsiteX133" fmla="*/ 761404 w 2308144"/>
                <a:gd name="connsiteY133" fmla="*/ 84386 h 298103"/>
                <a:gd name="connsiteX134" fmla="*/ 737145 w 2308144"/>
                <a:gd name="connsiteY134" fmla="*/ 92199 h 298103"/>
                <a:gd name="connsiteX135" fmla="*/ 727918 w 2308144"/>
                <a:gd name="connsiteY135" fmla="*/ 112515 h 298103"/>
                <a:gd name="connsiteX136" fmla="*/ 733722 w 2308144"/>
                <a:gd name="connsiteY136" fmla="*/ 130151 h 298103"/>
                <a:gd name="connsiteX137" fmla="*/ 759321 w 2308144"/>
                <a:gd name="connsiteY137" fmla="*/ 145703 h 298103"/>
                <a:gd name="connsiteX138" fmla="*/ 792063 w 2308144"/>
                <a:gd name="connsiteY138" fmla="*/ 165572 h 298103"/>
                <a:gd name="connsiteX139" fmla="*/ 800993 w 2308144"/>
                <a:gd name="connsiteY139" fmla="*/ 189905 h 298103"/>
                <a:gd name="connsiteX140" fmla="*/ 787375 w 2308144"/>
                <a:gd name="connsiteY140" fmla="*/ 219894 h 298103"/>
                <a:gd name="connsiteX141" fmla="*/ 749796 w 2308144"/>
                <a:gd name="connsiteY141" fmla="*/ 231726 h 298103"/>
                <a:gd name="connsiteX142" fmla="*/ 713035 w 2308144"/>
                <a:gd name="connsiteY142" fmla="*/ 221308 h 298103"/>
                <a:gd name="connsiteX143" fmla="*/ 713035 w 2308144"/>
                <a:gd name="connsiteY143" fmla="*/ 204788 h 298103"/>
                <a:gd name="connsiteX144" fmla="*/ 731787 w 2308144"/>
                <a:gd name="connsiteY144" fmla="*/ 215355 h 298103"/>
                <a:gd name="connsiteX145" fmla="*/ 750837 w 2308144"/>
                <a:gd name="connsiteY145" fmla="*/ 219224 h 298103"/>
                <a:gd name="connsiteX146" fmla="*/ 786705 w 2308144"/>
                <a:gd name="connsiteY146" fmla="*/ 189905 h 298103"/>
                <a:gd name="connsiteX147" fmla="*/ 778817 w 2308144"/>
                <a:gd name="connsiteY147" fmla="*/ 172641 h 298103"/>
                <a:gd name="connsiteX148" fmla="*/ 753219 w 2308144"/>
                <a:gd name="connsiteY148" fmla="*/ 157907 h 298103"/>
                <a:gd name="connsiteX149" fmla="*/ 722486 w 2308144"/>
                <a:gd name="connsiteY149" fmla="*/ 138187 h 298103"/>
                <a:gd name="connsiteX150" fmla="*/ 713630 w 2308144"/>
                <a:gd name="connsiteY150" fmla="*/ 113407 h 298103"/>
                <a:gd name="connsiteX151" fmla="*/ 727844 w 2308144"/>
                <a:gd name="connsiteY151" fmla="*/ 83344 h 298103"/>
                <a:gd name="connsiteX152" fmla="*/ 762893 w 2308144"/>
                <a:gd name="connsiteY152" fmla="*/ 71884 h 298103"/>
                <a:gd name="connsiteX153" fmla="*/ 612278 w 2308144"/>
                <a:gd name="connsiteY153" fmla="*/ 71884 h 298103"/>
                <a:gd name="connsiteX154" fmla="*/ 663773 w 2308144"/>
                <a:gd name="connsiteY154" fmla="*/ 93167 h 298103"/>
                <a:gd name="connsiteX155" fmla="*/ 682674 w 2308144"/>
                <a:gd name="connsiteY155" fmla="*/ 152103 h 298103"/>
                <a:gd name="connsiteX156" fmla="*/ 663401 w 2308144"/>
                <a:gd name="connsiteY156" fmla="*/ 209699 h 298103"/>
                <a:gd name="connsiteX157" fmla="*/ 610641 w 2308144"/>
                <a:gd name="connsiteY157" fmla="*/ 231726 h 298103"/>
                <a:gd name="connsiteX158" fmla="*/ 557882 w 2308144"/>
                <a:gd name="connsiteY158" fmla="*/ 209774 h 298103"/>
                <a:gd name="connsiteX159" fmla="*/ 538460 w 2308144"/>
                <a:gd name="connsiteY159" fmla="*/ 152698 h 298103"/>
                <a:gd name="connsiteX160" fmla="*/ 558775 w 2308144"/>
                <a:gd name="connsiteY160" fmla="*/ 93316 h 298103"/>
                <a:gd name="connsiteX161" fmla="*/ 612278 w 2308144"/>
                <a:gd name="connsiteY161" fmla="*/ 71884 h 298103"/>
                <a:gd name="connsiteX162" fmla="*/ 386357 w 2308144"/>
                <a:gd name="connsiteY162" fmla="*/ 71884 h 298103"/>
                <a:gd name="connsiteX163" fmla="*/ 420141 w 2308144"/>
                <a:gd name="connsiteY163" fmla="*/ 79028 h 298103"/>
                <a:gd name="connsiteX164" fmla="*/ 420141 w 2308144"/>
                <a:gd name="connsiteY164" fmla="*/ 94506 h 298103"/>
                <a:gd name="connsiteX165" fmla="*/ 384274 w 2308144"/>
                <a:gd name="connsiteY165" fmla="*/ 84386 h 298103"/>
                <a:gd name="connsiteX166" fmla="*/ 340816 w 2308144"/>
                <a:gd name="connsiteY166" fmla="*/ 103659 h 298103"/>
                <a:gd name="connsiteX167" fmla="*/ 324147 w 2308144"/>
                <a:gd name="connsiteY167" fmla="*/ 153591 h 298103"/>
                <a:gd name="connsiteX168" fmla="*/ 339402 w 2308144"/>
                <a:gd name="connsiteY168" fmla="*/ 201216 h 298103"/>
                <a:gd name="connsiteX169" fmla="*/ 379660 w 2308144"/>
                <a:gd name="connsiteY169" fmla="*/ 219224 h 298103"/>
                <a:gd name="connsiteX170" fmla="*/ 419546 w 2308144"/>
                <a:gd name="connsiteY170" fmla="*/ 207020 h 298103"/>
                <a:gd name="connsiteX171" fmla="*/ 419546 w 2308144"/>
                <a:gd name="connsiteY171" fmla="*/ 221308 h 298103"/>
                <a:gd name="connsiteX172" fmla="*/ 379065 w 2308144"/>
                <a:gd name="connsiteY172" fmla="*/ 231726 h 298103"/>
                <a:gd name="connsiteX173" fmla="*/ 328910 w 2308144"/>
                <a:gd name="connsiteY173" fmla="*/ 210369 h 298103"/>
                <a:gd name="connsiteX174" fmla="*/ 309860 w 2308144"/>
                <a:gd name="connsiteY174" fmla="*/ 154484 h 298103"/>
                <a:gd name="connsiteX175" fmla="*/ 331291 w 2308144"/>
                <a:gd name="connsiteY175" fmla="*/ 95027 h 298103"/>
                <a:gd name="connsiteX176" fmla="*/ 386357 w 2308144"/>
                <a:gd name="connsiteY176" fmla="*/ 71884 h 298103"/>
                <a:gd name="connsiteX177" fmla="*/ 1112490 w 2308144"/>
                <a:gd name="connsiteY177" fmla="*/ 31403 h 298103"/>
                <a:gd name="connsiteX178" fmla="*/ 1112490 w 2308144"/>
                <a:gd name="connsiteY178" fmla="*/ 75605 h 298103"/>
                <a:gd name="connsiteX179" fmla="*/ 1152673 w 2308144"/>
                <a:gd name="connsiteY179" fmla="*/ 75605 h 298103"/>
                <a:gd name="connsiteX180" fmla="*/ 1152673 w 2308144"/>
                <a:gd name="connsiteY180" fmla="*/ 88107 h 298103"/>
                <a:gd name="connsiteX181" fmla="*/ 1112490 w 2308144"/>
                <a:gd name="connsiteY181" fmla="*/ 88107 h 298103"/>
                <a:gd name="connsiteX182" fmla="*/ 1112490 w 2308144"/>
                <a:gd name="connsiteY182" fmla="*/ 188715 h 298103"/>
                <a:gd name="connsiteX183" fmla="*/ 1117476 w 2308144"/>
                <a:gd name="connsiteY183" fmla="*/ 211560 h 298103"/>
                <a:gd name="connsiteX184" fmla="*/ 1134368 w 2308144"/>
                <a:gd name="connsiteY184" fmla="*/ 218629 h 298103"/>
                <a:gd name="connsiteX185" fmla="*/ 1152673 w 2308144"/>
                <a:gd name="connsiteY185" fmla="*/ 213122 h 298103"/>
                <a:gd name="connsiteX186" fmla="*/ 1152673 w 2308144"/>
                <a:gd name="connsiteY186" fmla="*/ 225922 h 298103"/>
                <a:gd name="connsiteX187" fmla="*/ 1132582 w 2308144"/>
                <a:gd name="connsiteY187" fmla="*/ 230982 h 298103"/>
                <a:gd name="connsiteX188" fmla="*/ 1098798 w 2308144"/>
                <a:gd name="connsiteY188" fmla="*/ 190500 h 298103"/>
                <a:gd name="connsiteX189" fmla="*/ 1098798 w 2308144"/>
                <a:gd name="connsiteY189" fmla="*/ 88107 h 298103"/>
                <a:gd name="connsiteX190" fmla="*/ 1071413 w 2308144"/>
                <a:gd name="connsiteY190" fmla="*/ 88107 h 298103"/>
                <a:gd name="connsiteX191" fmla="*/ 1071413 w 2308144"/>
                <a:gd name="connsiteY191" fmla="*/ 75605 h 298103"/>
                <a:gd name="connsiteX192" fmla="*/ 1098798 w 2308144"/>
                <a:gd name="connsiteY192" fmla="*/ 75605 h 298103"/>
                <a:gd name="connsiteX193" fmla="*/ 1098798 w 2308144"/>
                <a:gd name="connsiteY193" fmla="*/ 36017 h 298103"/>
                <a:gd name="connsiteX194" fmla="*/ 1105644 w 2308144"/>
                <a:gd name="connsiteY194" fmla="*/ 33636 h 298103"/>
                <a:gd name="connsiteX195" fmla="*/ 1112490 w 2308144"/>
                <a:gd name="connsiteY195" fmla="*/ 31403 h 298103"/>
                <a:gd name="connsiteX196" fmla="*/ 1266348 w 2308144"/>
                <a:gd name="connsiteY196" fmla="*/ 28129 h 298103"/>
                <a:gd name="connsiteX197" fmla="*/ 1266348 w 2308144"/>
                <a:gd name="connsiteY197" fmla="*/ 110729 h 298103"/>
                <a:gd name="connsiteX198" fmla="*/ 1296113 w 2308144"/>
                <a:gd name="connsiteY198" fmla="*/ 110729 h 298103"/>
                <a:gd name="connsiteX199" fmla="*/ 1333320 w 2308144"/>
                <a:gd name="connsiteY199" fmla="*/ 98822 h 298103"/>
                <a:gd name="connsiteX200" fmla="*/ 1347310 w 2308144"/>
                <a:gd name="connsiteY200" fmla="*/ 66527 h 298103"/>
                <a:gd name="connsiteX201" fmla="*/ 1301918 w 2308144"/>
                <a:gd name="connsiteY201" fmla="*/ 28129 h 298103"/>
                <a:gd name="connsiteX202" fmla="*/ 1417259 w 2308144"/>
                <a:gd name="connsiteY202" fmla="*/ 14586 h 298103"/>
                <a:gd name="connsiteX203" fmla="*/ 1425370 w 2308144"/>
                <a:gd name="connsiteY203" fmla="*/ 17562 h 298103"/>
                <a:gd name="connsiteX204" fmla="*/ 1428868 w 2308144"/>
                <a:gd name="connsiteY204" fmla="*/ 25599 h 298103"/>
                <a:gd name="connsiteX205" fmla="*/ 1425445 w 2308144"/>
                <a:gd name="connsiteY205" fmla="*/ 33784 h 298103"/>
                <a:gd name="connsiteX206" fmla="*/ 1417259 w 2308144"/>
                <a:gd name="connsiteY206" fmla="*/ 37207 h 298103"/>
                <a:gd name="connsiteX207" fmla="*/ 1409371 w 2308144"/>
                <a:gd name="connsiteY207" fmla="*/ 33933 h 298103"/>
                <a:gd name="connsiteX208" fmla="*/ 1405948 w 2308144"/>
                <a:gd name="connsiteY208" fmla="*/ 25599 h 298103"/>
                <a:gd name="connsiteX209" fmla="*/ 1409446 w 2308144"/>
                <a:gd name="connsiteY209" fmla="*/ 17637 h 298103"/>
                <a:gd name="connsiteX210" fmla="*/ 1417259 w 2308144"/>
                <a:gd name="connsiteY210" fmla="*/ 14586 h 298103"/>
                <a:gd name="connsiteX211" fmla="*/ 1251614 w 2308144"/>
                <a:gd name="connsiteY211" fmla="*/ 14586 h 298103"/>
                <a:gd name="connsiteX212" fmla="*/ 1307722 w 2308144"/>
                <a:gd name="connsiteY212" fmla="*/ 14586 h 298103"/>
                <a:gd name="connsiteX213" fmla="*/ 1347757 w 2308144"/>
                <a:gd name="connsiteY213" fmla="*/ 28129 h 298103"/>
                <a:gd name="connsiteX214" fmla="*/ 1362639 w 2308144"/>
                <a:gd name="connsiteY214" fmla="*/ 63997 h 298103"/>
                <a:gd name="connsiteX215" fmla="*/ 1352742 w 2308144"/>
                <a:gd name="connsiteY215" fmla="*/ 96218 h 298103"/>
                <a:gd name="connsiteX216" fmla="*/ 1325135 w 2308144"/>
                <a:gd name="connsiteY216" fmla="*/ 115491 h 298103"/>
                <a:gd name="connsiteX217" fmla="*/ 1325135 w 2308144"/>
                <a:gd name="connsiteY217" fmla="*/ 116086 h 298103"/>
                <a:gd name="connsiteX218" fmla="*/ 1360109 w 2308144"/>
                <a:gd name="connsiteY218" fmla="*/ 131937 h 298103"/>
                <a:gd name="connsiteX219" fmla="*/ 1372909 w 2308144"/>
                <a:gd name="connsiteY219" fmla="*/ 166986 h 298103"/>
                <a:gd name="connsiteX220" fmla="*/ 1355496 w 2308144"/>
                <a:gd name="connsiteY220" fmla="*/ 210964 h 298103"/>
                <a:gd name="connsiteX221" fmla="*/ 1308912 w 2308144"/>
                <a:gd name="connsiteY221" fmla="*/ 228005 h 298103"/>
                <a:gd name="connsiteX222" fmla="*/ 1251614 w 2308144"/>
                <a:gd name="connsiteY222" fmla="*/ 228005 h 298103"/>
                <a:gd name="connsiteX223" fmla="*/ 260895 w 2308144"/>
                <a:gd name="connsiteY223" fmla="*/ 14586 h 298103"/>
                <a:gd name="connsiteX224" fmla="*/ 269006 w 2308144"/>
                <a:gd name="connsiteY224" fmla="*/ 17562 h 298103"/>
                <a:gd name="connsiteX225" fmla="*/ 272504 w 2308144"/>
                <a:gd name="connsiteY225" fmla="*/ 25599 h 298103"/>
                <a:gd name="connsiteX226" fmla="*/ 269081 w 2308144"/>
                <a:gd name="connsiteY226" fmla="*/ 33784 h 298103"/>
                <a:gd name="connsiteX227" fmla="*/ 260895 w 2308144"/>
                <a:gd name="connsiteY227" fmla="*/ 37207 h 298103"/>
                <a:gd name="connsiteX228" fmla="*/ 253007 w 2308144"/>
                <a:gd name="connsiteY228" fmla="*/ 33933 h 298103"/>
                <a:gd name="connsiteX229" fmla="*/ 249584 w 2308144"/>
                <a:gd name="connsiteY229" fmla="*/ 25599 h 298103"/>
                <a:gd name="connsiteX230" fmla="*/ 253082 w 2308144"/>
                <a:gd name="connsiteY230" fmla="*/ 17637 h 298103"/>
                <a:gd name="connsiteX231" fmla="*/ 260895 w 2308144"/>
                <a:gd name="connsiteY231" fmla="*/ 14586 h 298103"/>
                <a:gd name="connsiteX232" fmla="*/ 0 w 2308144"/>
                <a:gd name="connsiteY232" fmla="*/ 14586 h 298103"/>
                <a:gd name="connsiteX233" fmla="*/ 13692 w 2308144"/>
                <a:gd name="connsiteY233" fmla="*/ 14586 h 298103"/>
                <a:gd name="connsiteX234" fmla="*/ 93315 w 2308144"/>
                <a:gd name="connsiteY234" fmla="*/ 186482 h 298103"/>
                <a:gd name="connsiteX235" fmla="*/ 94952 w 2308144"/>
                <a:gd name="connsiteY235" fmla="*/ 190500 h 298103"/>
                <a:gd name="connsiteX236" fmla="*/ 96887 w 2308144"/>
                <a:gd name="connsiteY236" fmla="*/ 195561 h 298103"/>
                <a:gd name="connsiteX237" fmla="*/ 100012 w 2308144"/>
                <a:gd name="connsiteY237" fmla="*/ 204193 h 298103"/>
                <a:gd name="connsiteX238" fmla="*/ 100905 w 2308144"/>
                <a:gd name="connsiteY238" fmla="*/ 204193 h 298103"/>
                <a:gd name="connsiteX239" fmla="*/ 102542 w 2308144"/>
                <a:gd name="connsiteY239" fmla="*/ 199430 h 298103"/>
                <a:gd name="connsiteX240" fmla="*/ 107602 w 2308144"/>
                <a:gd name="connsiteY240" fmla="*/ 185291 h 298103"/>
                <a:gd name="connsiteX241" fmla="*/ 186035 w 2308144"/>
                <a:gd name="connsiteY241" fmla="*/ 14586 h 298103"/>
                <a:gd name="connsiteX242" fmla="*/ 199132 w 2308144"/>
                <a:gd name="connsiteY242" fmla="*/ 14586 h 298103"/>
                <a:gd name="connsiteX243" fmla="*/ 199132 w 2308144"/>
                <a:gd name="connsiteY243" fmla="*/ 228005 h 298103"/>
                <a:gd name="connsiteX244" fmla="*/ 184993 w 2308144"/>
                <a:gd name="connsiteY244" fmla="*/ 228005 h 298103"/>
                <a:gd name="connsiteX245" fmla="*/ 184993 w 2308144"/>
                <a:gd name="connsiteY245" fmla="*/ 76498 h 298103"/>
                <a:gd name="connsiteX246" fmla="*/ 186630 w 2308144"/>
                <a:gd name="connsiteY246" fmla="*/ 45095 h 298103"/>
                <a:gd name="connsiteX247" fmla="*/ 186035 w 2308144"/>
                <a:gd name="connsiteY247" fmla="*/ 45095 h 298103"/>
                <a:gd name="connsiteX248" fmla="*/ 178296 w 2308144"/>
                <a:gd name="connsiteY248" fmla="*/ 63699 h 298103"/>
                <a:gd name="connsiteX249" fmla="*/ 102393 w 2308144"/>
                <a:gd name="connsiteY249" fmla="*/ 228005 h 298103"/>
                <a:gd name="connsiteX250" fmla="*/ 97631 w 2308144"/>
                <a:gd name="connsiteY250" fmla="*/ 228005 h 298103"/>
                <a:gd name="connsiteX251" fmla="*/ 21431 w 2308144"/>
                <a:gd name="connsiteY251" fmla="*/ 64592 h 298103"/>
                <a:gd name="connsiteX252" fmla="*/ 14436 w 2308144"/>
                <a:gd name="connsiteY252" fmla="*/ 44500 h 298103"/>
                <a:gd name="connsiteX253" fmla="*/ 13692 w 2308144"/>
                <a:gd name="connsiteY253" fmla="*/ 44500 h 298103"/>
                <a:gd name="connsiteX254" fmla="*/ 14734 w 2308144"/>
                <a:gd name="connsiteY254" fmla="*/ 72926 h 298103"/>
                <a:gd name="connsiteX255" fmla="*/ 14734 w 2308144"/>
                <a:gd name="connsiteY255" fmla="*/ 228005 h 298103"/>
                <a:gd name="connsiteX256" fmla="*/ 0 w 2308144"/>
                <a:gd name="connsiteY256" fmla="*/ 228005 h 298103"/>
                <a:gd name="connsiteX257" fmla="*/ 1682025 w 2308144"/>
                <a:gd name="connsiteY257" fmla="*/ 11014 h 298103"/>
                <a:gd name="connsiteX258" fmla="*/ 1720125 w 2308144"/>
                <a:gd name="connsiteY258" fmla="*/ 17413 h 298103"/>
                <a:gd name="connsiteX259" fmla="*/ 1720125 w 2308144"/>
                <a:gd name="connsiteY259" fmla="*/ 32891 h 298103"/>
                <a:gd name="connsiteX260" fmla="*/ 1680090 w 2308144"/>
                <a:gd name="connsiteY260" fmla="*/ 24408 h 298103"/>
                <a:gd name="connsiteX261" fmla="*/ 1645636 w 2308144"/>
                <a:gd name="connsiteY261" fmla="*/ 35422 h 298103"/>
                <a:gd name="connsiteX262" fmla="*/ 1632911 w 2308144"/>
                <a:gd name="connsiteY262" fmla="*/ 63401 h 298103"/>
                <a:gd name="connsiteX263" fmla="*/ 1641618 w 2308144"/>
                <a:gd name="connsiteY263" fmla="*/ 89446 h 298103"/>
                <a:gd name="connsiteX264" fmla="*/ 1679197 w 2308144"/>
                <a:gd name="connsiteY264" fmla="*/ 115789 h 298103"/>
                <a:gd name="connsiteX265" fmla="*/ 1719008 w 2308144"/>
                <a:gd name="connsiteY265" fmla="*/ 145926 h 298103"/>
                <a:gd name="connsiteX266" fmla="*/ 1728905 w 2308144"/>
                <a:gd name="connsiteY266" fmla="*/ 176213 h 298103"/>
                <a:gd name="connsiteX267" fmla="*/ 1711865 w 2308144"/>
                <a:gd name="connsiteY267" fmla="*/ 216248 h 298103"/>
                <a:gd name="connsiteX268" fmla="*/ 1663719 w 2308144"/>
                <a:gd name="connsiteY268" fmla="*/ 231726 h 298103"/>
                <a:gd name="connsiteX269" fmla="*/ 1638343 w 2308144"/>
                <a:gd name="connsiteY269" fmla="*/ 228303 h 298103"/>
                <a:gd name="connsiteX270" fmla="*/ 1616391 w 2308144"/>
                <a:gd name="connsiteY270" fmla="*/ 220415 h 298103"/>
                <a:gd name="connsiteX271" fmla="*/ 1616391 w 2308144"/>
                <a:gd name="connsiteY271" fmla="*/ 203597 h 298103"/>
                <a:gd name="connsiteX272" fmla="*/ 1662826 w 2308144"/>
                <a:gd name="connsiteY272" fmla="*/ 218182 h 298103"/>
                <a:gd name="connsiteX273" fmla="*/ 1700777 w 2308144"/>
                <a:gd name="connsiteY273" fmla="*/ 207839 h 298103"/>
                <a:gd name="connsiteX274" fmla="*/ 1713725 w 2308144"/>
                <a:gd name="connsiteY274" fmla="*/ 178892 h 298103"/>
                <a:gd name="connsiteX275" fmla="*/ 1705018 w 2308144"/>
                <a:gd name="connsiteY275" fmla="*/ 152773 h 298103"/>
                <a:gd name="connsiteX276" fmla="*/ 1667291 w 2308144"/>
                <a:gd name="connsiteY276" fmla="*/ 126207 h 298103"/>
                <a:gd name="connsiteX277" fmla="*/ 1626214 w 2308144"/>
                <a:gd name="connsiteY277" fmla="*/ 94581 h 298103"/>
                <a:gd name="connsiteX278" fmla="*/ 1617582 w 2308144"/>
                <a:gd name="connsiteY278" fmla="*/ 65187 h 298103"/>
                <a:gd name="connsiteX279" fmla="*/ 1635144 w 2308144"/>
                <a:gd name="connsiteY279" fmla="*/ 26790 h 298103"/>
                <a:gd name="connsiteX280" fmla="*/ 1682025 w 2308144"/>
                <a:gd name="connsiteY280" fmla="*/ 11014 h 298103"/>
                <a:gd name="connsiteX281" fmla="*/ 2201137 w 2308144"/>
                <a:gd name="connsiteY281" fmla="*/ 2382 h 298103"/>
                <a:gd name="connsiteX282" fmla="*/ 2214829 w 2308144"/>
                <a:gd name="connsiteY282" fmla="*/ 2382 h 298103"/>
                <a:gd name="connsiteX283" fmla="*/ 2214829 w 2308144"/>
                <a:gd name="connsiteY283" fmla="*/ 147787 h 298103"/>
                <a:gd name="connsiteX284" fmla="*/ 2215424 w 2308144"/>
                <a:gd name="connsiteY284" fmla="*/ 147787 h 298103"/>
                <a:gd name="connsiteX285" fmla="*/ 2284630 w 2308144"/>
                <a:gd name="connsiteY285" fmla="*/ 75605 h 298103"/>
                <a:gd name="connsiteX286" fmla="*/ 2302340 w 2308144"/>
                <a:gd name="connsiteY286" fmla="*/ 75605 h 298103"/>
                <a:gd name="connsiteX287" fmla="*/ 2230010 w 2308144"/>
                <a:gd name="connsiteY287" fmla="*/ 149424 h 298103"/>
                <a:gd name="connsiteX288" fmla="*/ 2308144 w 2308144"/>
                <a:gd name="connsiteY288" fmla="*/ 228005 h 298103"/>
                <a:gd name="connsiteX289" fmla="*/ 2288350 w 2308144"/>
                <a:gd name="connsiteY289" fmla="*/ 228005 h 298103"/>
                <a:gd name="connsiteX290" fmla="*/ 2215424 w 2308144"/>
                <a:gd name="connsiteY290" fmla="*/ 152698 h 298103"/>
                <a:gd name="connsiteX291" fmla="*/ 2214829 w 2308144"/>
                <a:gd name="connsiteY291" fmla="*/ 152698 h 298103"/>
                <a:gd name="connsiteX292" fmla="*/ 2214829 w 2308144"/>
                <a:gd name="connsiteY292" fmla="*/ 228005 h 298103"/>
                <a:gd name="connsiteX293" fmla="*/ 2201137 w 2308144"/>
                <a:gd name="connsiteY293" fmla="*/ 228005 h 298103"/>
                <a:gd name="connsiteX294" fmla="*/ 1047750 w 2308144"/>
                <a:gd name="connsiteY294" fmla="*/ 0 h 298103"/>
                <a:gd name="connsiteX295" fmla="*/ 1063823 w 2308144"/>
                <a:gd name="connsiteY295" fmla="*/ 2828 h 298103"/>
                <a:gd name="connsiteX296" fmla="*/ 1063823 w 2308144"/>
                <a:gd name="connsiteY296" fmla="*/ 16818 h 298103"/>
                <a:gd name="connsiteX297" fmla="*/ 1047154 w 2308144"/>
                <a:gd name="connsiteY297" fmla="*/ 12502 h 298103"/>
                <a:gd name="connsiteX298" fmla="*/ 1019026 w 2308144"/>
                <a:gd name="connsiteY298" fmla="*/ 50304 h 298103"/>
                <a:gd name="connsiteX299" fmla="*/ 1019026 w 2308144"/>
                <a:gd name="connsiteY299" fmla="*/ 75605 h 298103"/>
                <a:gd name="connsiteX300" fmla="*/ 1059358 w 2308144"/>
                <a:gd name="connsiteY300" fmla="*/ 75605 h 298103"/>
                <a:gd name="connsiteX301" fmla="*/ 1059358 w 2308144"/>
                <a:gd name="connsiteY301" fmla="*/ 88107 h 298103"/>
                <a:gd name="connsiteX302" fmla="*/ 1019026 w 2308144"/>
                <a:gd name="connsiteY302" fmla="*/ 88107 h 298103"/>
                <a:gd name="connsiteX303" fmla="*/ 1019026 w 2308144"/>
                <a:gd name="connsiteY303" fmla="*/ 228005 h 298103"/>
                <a:gd name="connsiteX304" fmla="*/ 1005334 w 2308144"/>
                <a:gd name="connsiteY304" fmla="*/ 228005 h 298103"/>
                <a:gd name="connsiteX305" fmla="*/ 1005334 w 2308144"/>
                <a:gd name="connsiteY305" fmla="*/ 88107 h 298103"/>
                <a:gd name="connsiteX306" fmla="*/ 977949 w 2308144"/>
                <a:gd name="connsiteY306" fmla="*/ 88107 h 298103"/>
                <a:gd name="connsiteX307" fmla="*/ 977949 w 2308144"/>
                <a:gd name="connsiteY307" fmla="*/ 75605 h 298103"/>
                <a:gd name="connsiteX308" fmla="*/ 1005334 w 2308144"/>
                <a:gd name="connsiteY308" fmla="*/ 75605 h 298103"/>
                <a:gd name="connsiteX309" fmla="*/ 1005334 w 2308144"/>
                <a:gd name="connsiteY309" fmla="*/ 49114 h 298103"/>
                <a:gd name="connsiteX310" fmla="*/ 1017463 w 2308144"/>
                <a:gd name="connsiteY310" fmla="*/ 12502 h 298103"/>
                <a:gd name="connsiteX311" fmla="*/ 1047750 w 2308144"/>
                <a:gd name="connsiteY311" fmla="*/ 0 h 29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2308144" h="298103">
                  <a:moveTo>
                    <a:pt x="2035045" y="146001"/>
                  </a:moveTo>
                  <a:lnTo>
                    <a:pt x="1993075" y="152103"/>
                  </a:lnTo>
                  <a:cubicBezTo>
                    <a:pt x="1977101" y="154385"/>
                    <a:pt x="1965889" y="158081"/>
                    <a:pt x="1959440" y="163190"/>
                  </a:cubicBezTo>
                  <a:cubicBezTo>
                    <a:pt x="1952991" y="168300"/>
                    <a:pt x="1949766" y="176610"/>
                    <a:pt x="1949766" y="188119"/>
                  </a:cubicBezTo>
                  <a:cubicBezTo>
                    <a:pt x="1949766" y="197148"/>
                    <a:pt x="1952768" y="204590"/>
                    <a:pt x="1958770" y="210443"/>
                  </a:cubicBezTo>
                  <a:cubicBezTo>
                    <a:pt x="1964773" y="216297"/>
                    <a:pt x="1973132" y="219224"/>
                    <a:pt x="1983848" y="219224"/>
                  </a:cubicBezTo>
                  <a:cubicBezTo>
                    <a:pt x="1998532" y="219224"/>
                    <a:pt x="2010736" y="213792"/>
                    <a:pt x="2020460" y="202928"/>
                  </a:cubicBezTo>
                  <a:cubicBezTo>
                    <a:pt x="2030183" y="192063"/>
                    <a:pt x="2035045" y="178048"/>
                    <a:pt x="2035045" y="160884"/>
                  </a:cubicBezTo>
                  <a:close/>
                  <a:moveTo>
                    <a:pt x="1266348" y="124123"/>
                  </a:moveTo>
                  <a:lnTo>
                    <a:pt x="1266348" y="214611"/>
                  </a:lnTo>
                  <a:lnTo>
                    <a:pt x="1305936" y="214611"/>
                  </a:lnTo>
                  <a:cubicBezTo>
                    <a:pt x="1322704" y="214611"/>
                    <a:pt x="1335528" y="210592"/>
                    <a:pt x="1344408" y="202556"/>
                  </a:cubicBezTo>
                  <a:cubicBezTo>
                    <a:pt x="1353288" y="194519"/>
                    <a:pt x="1357728" y="183109"/>
                    <a:pt x="1357728" y="168325"/>
                  </a:cubicBezTo>
                  <a:cubicBezTo>
                    <a:pt x="1357728" y="138857"/>
                    <a:pt x="1337736" y="124123"/>
                    <a:pt x="1297750" y="124123"/>
                  </a:cubicBezTo>
                  <a:close/>
                  <a:moveTo>
                    <a:pt x="1842015" y="84386"/>
                  </a:moveTo>
                  <a:cubicBezTo>
                    <a:pt x="1824255" y="84386"/>
                    <a:pt x="1810513" y="90339"/>
                    <a:pt x="1800789" y="102245"/>
                  </a:cubicBezTo>
                  <a:cubicBezTo>
                    <a:pt x="1791066" y="114152"/>
                    <a:pt x="1786204" y="128141"/>
                    <a:pt x="1786204" y="144215"/>
                  </a:cubicBezTo>
                  <a:lnTo>
                    <a:pt x="1786204" y="163414"/>
                  </a:lnTo>
                  <a:cubicBezTo>
                    <a:pt x="1786204" y="178693"/>
                    <a:pt x="1791016" y="191815"/>
                    <a:pt x="1800641" y="202779"/>
                  </a:cubicBezTo>
                  <a:cubicBezTo>
                    <a:pt x="1810265" y="213742"/>
                    <a:pt x="1822915" y="219224"/>
                    <a:pt x="1838592" y="219224"/>
                  </a:cubicBezTo>
                  <a:cubicBezTo>
                    <a:pt x="1854169" y="219224"/>
                    <a:pt x="1866819" y="212552"/>
                    <a:pt x="1876543" y="199207"/>
                  </a:cubicBezTo>
                  <a:cubicBezTo>
                    <a:pt x="1886266" y="185862"/>
                    <a:pt x="1891128" y="168325"/>
                    <a:pt x="1891128" y="146596"/>
                  </a:cubicBezTo>
                  <a:cubicBezTo>
                    <a:pt x="1891128" y="127546"/>
                    <a:pt x="1886663" y="112415"/>
                    <a:pt x="1877734" y="101204"/>
                  </a:cubicBezTo>
                  <a:cubicBezTo>
                    <a:pt x="1868804" y="89992"/>
                    <a:pt x="1856898" y="84386"/>
                    <a:pt x="1842015" y="84386"/>
                  </a:cubicBezTo>
                  <a:close/>
                  <a:moveTo>
                    <a:pt x="897433" y="84386"/>
                  </a:moveTo>
                  <a:cubicBezTo>
                    <a:pt x="879475" y="84386"/>
                    <a:pt x="865162" y="90438"/>
                    <a:pt x="854496" y="102543"/>
                  </a:cubicBezTo>
                  <a:cubicBezTo>
                    <a:pt x="843830" y="114648"/>
                    <a:pt x="838497" y="131465"/>
                    <a:pt x="838497" y="152996"/>
                  </a:cubicBezTo>
                  <a:cubicBezTo>
                    <a:pt x="838497" y="172939"/>
                    <a:pt x="843706" y="188963"/>
                    <a:pt x="854124" y="201067"/>
                  </a:cubicBezTo>
                  <a:cubicBezTo>
                    <a:pt x="864542" y="213172"/>
                    <a:pt x="878780" y="219224"/>
                    <a:pt x="896838" y="219224"/>
                  </a:cubicBezTo>
                  <a:cubicBezTo>
                    <a:pt x="915193" y="219224"/>
                    <a:pt x="929332" y="213271"/>
                    <a:pt x="939254" y="201365"/>
                  </a:cubicBezTo>
                  <a:cubicBezTo>
                    <a:pt x="949176" y="189459"/>
                    <a:pt x="954137" y="172939"/>
                    <a:pt x="954137" y="151805"/>
                  </a:cubicBezTo>
                  <a:cubicBezTo>
                    <a:pt x="954137" y="130076"/>
                    <a:pt x="949201" y="113407"/>
                    <a:pt x="939328" y="101799"/>
                  </a:cubicBezTo>
                  <a:cubicBezTo>
                    <a:pt x="929456" y="90190"/>
                    <a:pt x="915491" y="84386"/>
                    <a:pt x="897433" y="84386"/>
                  </a:cubicBezTo>
                  <a:close/>
                  <a:moveTo>
                    <a:pt x="611683" y="84386"/>
                  </a:moveTo>
                  <a:cubicBezTo>
                    <a:pt x="593725" y="84386"/>
                    <a:pt x="579412" y="90438"/>
                    <a:pt x="568746" y="102543"/>
                  </a:cubicBezTo>
                  <a:cubicBezTo>
                    <a:pt x="558080" y="114648"/>
                    <a:pt x="552747" y="131465"/>
                    <a:pt x="552747" y="152996"/>
                  </a:cubicBezTo>
                  <a:cubicBezTo>
                    <a:pt x="552747" y="172939"/>
                    <a:pt x="557956" y="188963"/>
                    <a:pt x="568374" y="201067"/>
                  </a:cubicBezTo>
                  <a:cubicBezTo>
                    <a:pt x="578792" y="213172"/>
                    <a:pt x="593030" y="219224"/>
                    <a:pt x="611088" y="219224"/>
                  </a:cubicBezTo>
                  <a:cubicBezTo>
                    <a:pt x="629443" y="219224"/>
                    <a:pt x="643582" y="213271"/>
                    <a:pt x="653504" y="201365"/>
                  </a:cubicBezTo>
                  <a:cubicBezTo>
                    <a:pt x="663426" y="189459"/>
                    <a:pt x="668387" y="172939"/>
                    <a:pt x="668387" y="151805"/>
                  </a:cubicBezTo>
                  <a:cubicBezTo>
                    <a:pt x="668387" y="130076"/>
                    <a:pt x="663451" y="113407"/>
                    <a:pt x="653578" y="101799"/>
                  </a:cubicBezTo>
                  <a:cubicBezTo>
                    <a:pt x="643706" y="90190"/>
                    <a:pt x="629741" y="84386"/>
                    <a:pt x="611683" y="84386"/>
                  </a:cubicBezTo>
                  <a:close/>
                  <a:moveTo>
                    <a:pt x="1468605" y="75605"/>
                  </a:moveTo>
                  <a:lnTo>
                    <a:pt x="1585733" y="75605"/>
                  </a:lnTo>
                  <a:lnTo>
                    <a:pt x="1585733" y="79326"/>
                  </a:lnTo>
                  <a:lnTo>
                    <a:pt x="1483637" y="215504"/>
                  </a:lnTo>
                  <a:lnTo>
                    <a:pt x="1582012" y="215504"/>
                  </a:lnTo>
                  <a:lnTo>
                    <a:pt x="1582012" y="228005"/>
                  </a:lnTo>
                  <a:lnTo>
                    <a:pt x="1461312" y="228005"/>
                  </a:lnTo>
                  <a:lnTo>
                    <a:pt x="1461312" y="222796"/>
                  </a:lnTo>
                  <a:lnTo>
                    <a:pt x="1562516" y="88107"/>
                  </a:lnTo>
                  <a:lnTo>
                    <a:pt x="1468605" y="88107"/>
                  </a:lnTo>
                  <a:close/>
                  <a:moveTo>
                    <a:pt x="1410562" y="75605"/>
                  </a:moveTo>
                  <a:lnTo>
                    <a:pt x="1424254" y="75605"/>
                  </a:lnTo>
                  <a:lnTo>
                    <a:pt x="1424254" y="228005"/>
                  </a:lnTo>
                  <a:lnTo>
                    <a:pt x="1410562" y="228005"/>
                  </a:lnTo>
                  <a:close/>
                  <a:moveTo>
                    <a:pt x="254198" y="75605"/>
                  </a:moveTo>
                  <a:lnTo>
                    <a:pt x="267890" y="75605"/>
                  </a:lnTo>
                  <a:lnTo>
                    <a:pt x="267890" y="228005"/>
                  </a:lnTo>
                  <a:lnTo>
                    <a:pt x="254198" y="228005"/>
                  </a:lnTo>
                  <a:close/>
                  <a:moveTo>
                    <a:pt x="2153066" y="72629"/>
                  </a:moveTo>
                  <a:cubicBezTo>
                    <a:pt x="2158721" y="72629"/>
                    <a:pt x="2163781" y="73522"/>
                    <a:pt x="2168246" y="75307"/>
                  </a:cubicBezTo>
                  <a:lnTo>
                    <a:pt x="2168246" y="89893"/>
                  </a:lnTo>
                  <a:cubicBezTo>
                    <a:pt x="2163682" y="86618"/>
                    <a:pt x="2158324" y="84981"/>
                    <a:pt x="2152173" y="84981"/>
                  </a:cubicBezTo>
                  <a:cubicBezTo>
                    <a:pt x="2140167" y="84981"/>
                    <a:pt x="2130096" y="91182"/>
                    <a:pt x="2121960" y="103585"/>
                  </a:cubicBezTo>
                  <a:cubicBezTo>
                    <a:pt x="2113825" y="115987"/>
                    <a:pt x="2109757" y="133598"/>
                    <a:pt x="2109757" y="156419"/>
                  </a:cubicBezTo>
                  <a:lnTo>
                    <a:pt x="2109757" y="228005"/>
                  </a:lnTo>
                  <a:lnTo>
                    <a:pt x="2096362" y="228005"/>
                  </a:lnTo>
                  <a:lnTo>
                    <a:pt x="2096362" y="75605"/>
                  </a:lnTo>
                  <a:lnTo>
                    <a:pt x="2109757" y="75605"/>
                  </a:lnTo>
                  <a:lnTo>
                    <a:pt x="2109757" y="109389"/>
                  </a:lnTo>
                  <a:lnTo>
                    <a:pt x="2110352" y="109389"/>
                  </a:lnTo>
                  <a:cubicBezTo>
                    <a:pt x="2113825" y="97781"/>
                    <a:pt x="2119331" y="88752"/>
                    <a:pt x="2126872" y="82302"/>
                  </a:cubicBezTo>
                  <a:cubicBezTo>
                    <a:pt x="2134412" y="75853"/>
                    <a:pt x="2143144" y="72629"/>
                    <a:pt x="2153066" y="72629"/>
                  </a:cubicBezTo>
                  <a:close/>
                  <a:moveTo>
                    <a:pt x="510927" y="72629"/>
                  </a:moveTo>
                  <a:cubicBezTo>
                    <a:pt x="516582" y="72629"/>
                    <a:pt x="521642" y="73522"/>
                    <a:pt x="526107" y="75307"/>
                  </a:cubicBezTo>
                  <a:lnTo>
                    <a:pt x="526107" y="89893"/>
                  </a:lnTo>
                  <a:cubicBezTo>
                    <a:pt x="521543" y="86618"/>
                    <a:pt x="516185" y="84981"/>
                    <a:pt x="510034" y="84981"/>
                  </a:cubicBezTo>
                  <a:cubicBezTo>
                    <a:pt x="498028" y="84981"/>
                    <a:pt x="487957" y="91182"/>
                    <a:pt x="479821" y="103585"/>
                  </a:cubicBezTo>
                  <a:cubicBezTo>
                    <a:pt x="471686" y="115987"/>
                    <a:pt x="467618" y="133598"/>
                    <a:pt x="467618" y="156419"/>
                  </a:cubicBezTo>
                  <a:lnTo>
                    <a:pt x="467618" y="228005"/>
                  </a:lnTo>
                  <a:lnTo>
                    <a:pt x="454223" y="228005"/>
                  </a:lnTo>
                  <a:lnTo>
                    <a:pt x="454223" y="75605"/>
                  </a:lnTo>
                  <a:lnTo>
                    <a:pt x="467618" y="75605"/>
                  </a:lnTo>
                  <a:lnTo>
                    <a:pt x="467618" y="109389"/>
                  </a:lnTo>
                  <a:lnTo>
                    <a:pt x="468213" y="109389"/>
                  </a:lnTo>
                  <a:cubicBezTo>
                    <a:pt x="471686" y="97781"/>
                    <a:pt x="477192" y="88752"/>
                    <a:pt x="484733" y="82302"/>
                  </a:cubicBezTo>
                  <a:cubicBezTo>
                    <a:pt x="492273" y="75853"/>
                    <a:pt x="501005" y="72629"/>
                    <a:pt x="510927" y="72629"/>
                  </a:cubicBezTo>
                  <a:close/>
                  <a:moveTo>
                    <a:pt x="1999475" y="71884"/>
                  </a:moveTo>
                  <a:cubicBezTo>
                    <a:pt x="2015151" y="71884"/>
                    <a:pt x="2027281" y="76746"/>
                    <a:pt x="2035863" y="86470"/>
                  </a:cubicBezTo>
                  <a:cubicBezTo>
                    <a:pt x="2044446" y="96193"/>
                    <a:pt x="2048737" y="110332"/>
                    <a:pt x="2048737" y="128886"/>
                  </a:cubicBezTo>
                  <a:lnTo>
                    <a:pt x="2048737" y="228005"/>
                  </a:lnTo>
                  <a:lnTo>
                    <a:pt x="2035045" y="228005"/>
                  </a:lnTo>
                  <a:lnTo>
                    <a:pt x="2035045" y="197495"/>
                  </a:lnTo>
                  <a:lnTo>
                    <a:pt x="2034450" y="197495"/>
                  </a:lnTo>
                  <a:cubicBezTo>
                    <a:pt x="2029588" y="207913"/>
                    <a:pt x="2022518" y="216223"/>
                    <a:pt x="2013242" y="222424"/>
                  </a:cubicBezTo>
                  <a:cubicBezTo>
                    <a:pt x="2003965" y="228625"/>
                    <a:pt x="1993671" y="231726"/>
                    <a:pt x="1982360" y="231726"/>
                  </a:cubicBezTo>
                  <a:cubicBezTo>
                    <a:pt x="1967874" y="231726"/>
                    <a:pt x="1956414" y="227658"/>
                    <a:pt x="1947980" y="219522"/>
                  </a:cubicBezTo>
                  <a:cubicBezTo>
                    <a:pt x="1939547" y="211386"/>
                    <a:pt x="1935330" y="201117"/>
                    <a:pt x="1935330" y="188715"/>
                  </a:cubicBezTo>
                  <a:cubicBezTo>
                    <a:pt x="1935330" y="162124"/>
                    <a:pt x="1952941" y="146050"/>
                    <a:pt x="1988164" y="140494"/>
                  </a:cubicBezTo>
                  <a:lnTo>
                    <a:pt x="2035045" y="133499"/>
                  </a:lnTo>
                  <a:cubicBezTo>
                    <a:pt x="2035045" y="100757"/>
                    <a:pt x="2022742" y="84386"/>
                    <a:pt x="1998135" y="84386"/>
                  </a:cubicBezTo>
                  <a:cubicBezTo>
                    <a:pt x="1981368" y="84386"/>
                    <a:pt x="1965046" y="91133"/>
                    <a:pt x="1949171" y="104627"/>
                  </a:cubicBezTo>
                  <a:lnTo>
                    <a:pt x="1949171" y="88107"/>
                  </a:lnTo>
                  <a:cubicBezTo>
                    <a:pt x="1954826" y="83642"/>
                    <a:pt x="1962491" y="79822"/>
                    <a:pt x="1972165" y="76647"/>
                  </a:cubicBezTo>
                  <a:cubicBezTo>
                    <a:pt x="1981839" y="73472"/>
                    <a:pt x="1990942" y="71884"/>
                    <a:pt x="1999475" y="71884"/>
                  </a:cubicBezTo>
                  <a:close/>
                  <a:moveTo>
                    <a:pt x="1843801" y="71884"/>
                  </a:moveTo>
                  <a:cubicBezTo>
                    <a:pt x="1863148" y="71884"/>
                    <a:pt x="1878254" y="78557"/>
                    <a:pt x="1889119" y="91902"/>
                  </a:cubicBezTo>
                  <a:cubicBezTo>
                    <a:pt x="1899983" y="105247"/>
                    <a:pt x="1905416" y="123379"/>
                    <a:pt x="1905416" y="146298"/>
                  </a:cubicBezTo>
                  <a:cubicBezTo>
                    <a:pt x="1905416" y="171798"/>
                    <a:pt x="1899190" y="192410"/>
                    <a:pt x="1886738" y="208137"/>
                  </a:cubicBezTo>
                  <a:cubicBezTo>
                    <a:pt x="1874286" y="223863"/>
                    <a:pt x="1857840" y="231726"/>
                    <a:pt x="1837401" y="231726"/>
                  </a:cubicBezTo>
                  <a:cubicBezTo>
                    <a:pt x="1814581" y="231726"/>
                    <a:pt x="1797714" y="221457"/>
                    <a:pt x="1786800" y="200918"/>
                  </a:cubicBezTo>
                  <a:lnTo>
                    <a:pt x="1786204" y="200918"/>
                  </a:lnTo>
                  <a:lnTo>
                    <a:pt x="1786204" y="298103"/>
                  </a:lnTo>
                  <a:lnTo>
                    <a:pt x="1772512" y="298103"/>
                  </a:lnTo>
                  <a:lnTo>
                    <a:pt x="1772512" y="75605"/>
                  </a:lnTo>
                  <a:lnTo>
                    <a:pt x="1786204" y="75605"/>
                  </a:lnTo>
                  <a:lnTo>
                    <a:pt x="1786204" y="107008"/>
                  </a:lnTo>
                  <a:lnTo>
                    <a:pt x="1786800" y="107008"/>
                  </a:lnTo>
                  <a:cubicBezTo>
                    <a:pt x="1792257" y="95796"/>
                    <a:pt x="1800070" y="87139"/>
                    <a:pt x="1810240" y="81037"/>
                  </a:cubicBezTo>
                  <a:cubicBezTo>
                    <a:pt x="1820410" y="74935"/>
                    <a:pt x="1831597" y="71884"/>
                    <a:pt x="1843801" y="71884"/>
                  </a:cubicBezTo>
                  <a:close/>
                  <a:moveTo>
                    <a:pt x="898028" y="71884"/>
                  </a:moveTo>
                  <a:cubicBezTo>
                    <a:pt x="919757" y="71884"/>
                    <a:pt x="936922" y="78979"/>
                    <a:pt x="949523" y="93167"/>
                  </a:cubicBezTo>
                  <a:cubicBezTo>
                    <a:pt x="962124" y="107355"/>
                    <a:pt x="968424" y="127000"/>
                    <a:pt x="968424" y="152103"/>
                  </a:cubicBezTo>
                  <a:cubicBezTo>
                    <a:pt x="968424" y="175816"/>
                    <a:pt x="962000" y="195015"/>
                    <a:pt x="949151" y="209699"/>
                  </a:cubicBezTo>
                  <a:cubicBezTo>
                    <a:pt x="936302" y="224384"/>
                    <a:pt x="918716" y="231726"/>
                    <a:pt x="896391" y="231726"/>
                  </a:cubicBezTo>
                  <a:cubicBezTo>
                    <a:pt x="874166" y="231726"/>
                    <a:pt x="856580" y="224408"/>
                    <a:pt x="843632" y="209774"/>
                  </a:cubicBezTo>
                  <a:cubicBezTo>
                    <a:pt x="830684" y="195139"/>
                    <a:pt x="824210" y="176114"/>
                    <a:pt x="824210" y="152698"/>
                  </a:cubicBezTo>
                  <a:cubicBezTo>
                    <a:pt x="824210" y="127397"/>
                    <a:pt x="830981" y="107603"/>
                    <a:pt x="844525" y="93316"/>
                  </a:cubicBezTo>
                  <a:cubicBezTo>
                    <a:pt x="858068" y="79028"/>
                    <a:pt x="875903" y="71884"/>
                    <a:pt x="898028" y="71884"/>
                  </a:cubicBezTo>
                  <a:close/>
                  <a:moveTo>
                    <a:pt x="762893" y="71884"/>
                  </a:moveTo>
                  <a:cubicBezTo>
                    <a:pt x="775989" y="71884"/>
                    <a:pt x="787201" y="74563"/>
                    <a:pt x="796528" y="79921"/>
                  </a:cubicBezTo>
                  <a:lnTo>
                    <a:pt x="796528" y="95399"/>
                  </a:lnTo>
                  <a:cubicBezTo>
                    <a:pt x="785217" y="88057"/>
                    <a:pt x="773509" y="84386"/>
                    <a:pt x="761404" y="84386"/>
                  </a:cubicBezTo>
                  <a:cubicBezTo>
                    <a:pt x="751383" y="84386"/>
                    <a:pt x="743297" y="86990"/>
                    <a:pt x="737145" y="92199"/>
                  </a:cubicBezTo>
                  <a:cubicBezTo>
                    <a:pt x="730994" y="97408"/>
                    <a:pt x="727918" y="104180"/>
                    <a:pt x="727918" y="112515"/>
                  </a:cubicBezTo>
                  <a:cubicBezTo>
                    <a:pt x="727918" y="119757"/>
                    <a:pt x="729853" y="125636"/>
                    <a:pt x="733722" y="130151"/>
                  </a:cubicBezTo>
                  <a:cubicBezTo>
                    <a:pt x="737592" y="134665"/>
                    <a:pt x="746125" y="139849"/>
                    <a:pt x="759321" y="145703"/>
                  </a:cubicBezTo>
                  <a:cubicBezTo>
                    <a:pt x="775196" y="152847"/>
                    <a:pt x="786110" y="159470"/>
                    <a:pt x="792063" y="165572"/>
                  </a:cubicBezTo>
                  <a:cubicBezTo>
                    <a:pt x="798016" y="171674"/>
                    <a:pt x="800993" y="179785"/>
                    <a:pt x="800993" y="189905"/>
                  </a:cubicBezTo>
                  <a:cubicBezTo>
                    <a:pt x="800993" y="202010"/>
                    <a:pt x="796453" y="212006"/>
                    <a:pt x="787375" y="219894"/>
                  </a:cubicBezTo>
                  <a:cubicBezTo>
                    <a:pt x="778296" y="227782"/>
                    <a:pt x="765770" y="231726"/>
                    <a:pt x="749796" y="231726"/>
                  </a:cubicBezTo>
                  <a:cubicBezTo>
                    <a:pt x="735111" y="231726"/>
                    <a:pt x="722858" y="228253"/>
                    <a:pt x="713035" y="221308"/>
                  </a:cubicBezTo>
                  <a:lnTo>
                    <a:pt x="713035" y="204788"/>
                  </a:lnTo>
                  <a:cubicBezTo>
                    <a:pt x="718194" y="209253"/>
                    <a:pt x="724445" y="212775"/>
                    <a:pt x="731787" y="215355"/>
                  </a:cubicBezTo>
                  <a:cubicBezTo>
                    <a:pt x="739130" y="217934"/>
                    <a:pt x="745480" y="219224"/>
                    <a:pt x="750837" y="219224"/>
                  </a:cubicBezTo>
                  <a:cubicBezTo>
                    <a:pt x="774749" y="219224"/>
                    <a:pt x="786705" y="209451"/>
                    <a:pt x="786705" y="189905"/>
                  </a:cubicBezTo>
                  <a:cubicBezTo>
                    <a:pt x="786705" y="183158"/>
                    <a:pt x="784076" y="177404"/>
                    <a:pt x="778817" y="172641"/>
                  </a:cubicBezTo>
                  <a:cubicBezTo>
                    <a:pt x="773559" y="167879"/>
                    <a:pt x="765026" y="162967"/>
                    <a:pt x="753219" y="157907"/>
                  </a:cubicBezTo>
                  <a:cubicBezTo>
                    <a:pt x="738634" y="151557"/>
                    <a:pt x="728389" y="144984"/>
                    <a:pt x="722486" y="138187"/>
                  </a:cubicBezTo>
                  <a:cubicBezTo>
                    <a:pt x="716582" y="131391"/>
                    <a:pt x="713630" y="123131"/>
                    <a:pt x="713630" y="113407"/>
                  </a:cubicBezTo>
                  <a:cubicBezTo>
                    <a:pt x="713630" y="101005"/>
                    <a:pt x="718368" y="90984"/>
                    <a:pt x="727844" y="83344"/>
                  </a:cubicBezTo>
                  <a:cubicBezTo>
                    <a:pt x="737319" y="75704"/>
                    <a:pt x="749002" y="71884"/>
                    <a:pt x="762893" y="71884"/>
                  </a:cubicBezTo>
                  <a:close/>
                  <a:moveTo>
                    <a:pt x="612278" y="71884"/>
                  </a:moveTo>
                  <a:cubicBezTo>
                    <a:pt x="634007" y="71884"/>
                    <a:pt x="651172" y="78979"/>
                    <a:pt x="663773" y="93167"/>
                  </a:cubicBezTo>
                  <a:cubicBezTo>
                    <a:pt x="676374" y="107355"/>
                    <a:pt x="682674" y="127000"/>
                    <a:pt x="682674" y="152103"/>
                  </a:cubicBezTo>
                  <a:cubicBezTo>
                    <a:pt x="682674" y="175816"/>
                    <a:pt x="676250" y="195015"/>
                    <a:pt x="663401" y="209699"/>
                  </a:cubicBezTo>
                  <a:cubicBezTo>
                    <a:pt x="650552" y="224384"/>
                    <a:pt x="632966" y="231726"/>
                    <a:pt x="610641" y="231726"/>
                  </a:cubicBezTo>
                  <a:cubicBezTo>
                    <a:pt x="588416" y="231726"/>
                    <a:pt x="570830" y="224408"/>
                    <a:pt x="557882" y="209774"/>
                  </a:cubicBezTo>
                  <a:cubicBezTo>
                    <a:pt x="544934" y="195139"/>
                    <a:pt x="538460" y="176114"/>
                    <a:pt x="538460" y="152698"/>
                  </a:cubicBezTo>
                  <a:cubicBezTo>
                    <a:pt x="538460" y="127397"/>
                    <a:pt x="545231" y="107603"/>
                    <a:pt x="558775" y="93316"/>
                  </a:cubicBezTo>
                  <a:cubicBezTo>
                    <a:pt x="572318" y="79028"/>
                    <a:pt x="590153" y="71884"/>
                    <a:pt x="612278" y="71884"/>
                  </a:cubicBezTo>
                  <a:close/>
                  <a:moveTo>
                    <a:pt x="386357" y="71884"/>
                  </a:moveTo>
                  <a:cubicBezTo>
                    <a:pt x="397966" y="71884"/>
                    <a:pt x="409227" y="74266"/>
                    <a:pt x="420141" y="79028"/>
                  </a:cubicBezTo>
                  <a:lnTo>
                    <a:pt x="420141" y="94506"/>
                  </a:lnTo>
                  <a:cubicBezTo>
                    <a:pt x="409227" y="87759"/>
                    <a:pt x="397271" y="84386"/>
                    <a:pt x="384274" y="84386"/>
                  </a:cubicBezTo>
                  <a:cubicBezTo>
                    <a:pt x="366414" y="84386"/>
                    <a:pt x="351929" y="90810"/>
                    <a:pt x="340816" y="103659"/>
                  </a:cubicBezTo>
                  <a:cubicBezTo>
                    <a:pt x="329703" y="116508"/>
                    <a:pt x="324147" y="133152"/>
                    <a:pt x="324147" y="153591"/>
                  </a:cubicBezTo>
                  <a:cubicBezTo>
                    <a:pt x="324147" y="173336"/>
                    <a:pt x="329232" y="189211"/>
                    <a:pt x="339402" y="201216"/>
                  </a:cubicBezTo>
                  <a:cubicBezTo>
                    <a:pt x="349572" y="213222"/>
                    <a:pt x="362991" y="219224"/>
                    <a:pt x="379660" y="219224"/>
                  </a:cubicBezTo>
                  <a:cubicBezTo>
                    <a:pt x="394940" y="219224"/>
                    <a:pt x="408235" y="215156"/>
                    <a:pt x="419546" y="207020"/>
                  </a:cubicBezTo>
                  <a:lnTo>
                    <a:pt x="419546" y="221308"/>
                  </a:lnTo>
                  <a:cubicBezTo>
                    <a:pt x="408235" y="228253"/>
                    <a:pt x="394741" y="231726"/>
                    <a:pt x="379065" y="231726"/>
                  </a:cubicBezTo>
                  <a:cubicBezTo>
                    <a:pt x="358328" y="231726"/>
                    <a:pt x="341610" y="224607"/>
                    <a:pt x="328910" y="210369"/>
                  </a:cubicBezTo>
                  <a:cubicBezTo>
                    <a:pt x="316210" y="196131"/>
                    <a:pt x="309860" y="177503"/>
                    <a:pt x="309860" y="154484"/>
                  </a:cubicBezTo>
                  <a:cubicBezTo>
                    <a:pt x="309860" y="130275"/>
                    <a:pt x="317004" y="110456"/>
                    <a:pt x="331291" y="95027"/>
                  </a:cubicBezTo>
                  <a:cubicBezTo>
                    <a:pt x="345579" y="79599"/>
                    <a:pt x="363934" y="71884"/>
                    <a:pt x="386357" y="71884"/>
                  </a:cubicBezTo>
                  <a:close/>
                  <a:moveTo>
                    <a:pt x="1112490" y="31403"/>
                  </a:moveTo>
                  <a:lnTo>
                    <a:pt x="1112490" y="75605"/>
                  </a:lnTo>
                  <a:lnTo>
                    <a:pt x="1152673" y="75605"/>
                  </a:lnTo>
                  <a:lnTo>
                    <a:pt x="1152673" y="88107"/>
                  </a:lnTo>
                  <a:lnTo>
                    <a:pt x="1112490" y="88107"/>
                  </a:lnTo>
                  <a:lnTo>
                    <a:pt x="1112490" y="188715"/>
                  </a:lnTo>
                  <a:cubicBezTo>
                    <a:pt x="1112490" y="199232"/>
                    <a:pt x="1114152" y="206847"/>
                    <a:pt x="1117476" y="211560"/>
                  </a:cubicBezTo>
                  <a:cubicBezTo>
                    <a:pt x="1120799" y="216273"/>
                    <a:pt x="1126430" y="218629"/>
                    <a:pt x="1134368" y="218629"/>
                  </a:cubicBezTo>
                  <a:cubicBezTo>
                    <a:pt x="1140023" y="218629"/>
                    <a:pt x="1146125" y="216793"/>
                    <a:pt x="1152673" y="213122"/>
                  </a:cubicBezTo>
                  <a:lnTo>
                    <a:pt x="1152673" y="225922"/>
                  </a:lnTo>
                  <a:cubicBezTo>
                    <a:pt x="1145530" y="229295"/>
                    <a:pt x="1138832" y="230982"/>
                    <a:pt x="1132582" y="230982"/>
                  </a:cubicBezTo>
                  <a:cubicBezTo>
                    <a:pt x="1110059" y="230982"/>
                    <a:pt x="1098798" y="217488"/>
                    <a:pt x="1098798" y="190500"/>
                  </a:cubicBezTo>
                  <a:lnTo>
                    <a:pt x="1098798" y="88107"/>
                  </a:lnTo>
                  <a:lnTo>
                    <a:pt x="1071413" y="88107"/>
                  </a:lnTo>
                  <a:lnTo>
                    <a:pt x="1071413" y="75605"/>
                  </a:lnTo>
                  <a:lnTo>
                    <a:pt x="1098798" y="75605"/>
                  </a:lnTo>
                  <a:lnTo>
                    <a:pt x="1098798" y="36017"/>
                  </a:lnTo>
                  <a:cubicBezTo>
                    <a:pt x="1100980" y="35223"/>
                    <a:pt x="1103263" y="34429"/>
                    <a:pt x="1105644" y="33636"/>
                  </a:cubicBezTo>
                  <a:cubicBezTo>
                    <a:pt x="1108025" y="32941"/>
                    <a:pt x="1110307" y="32197"/>
                    <a:pt x="1112490" y="31403"/>
                  </a:cubicBezTo>
                  <a:close/>
                  <a:moveTo>
                    <a:pt x="1266348" y="28129"/>
                  </a:moveTo>
                  <a:lnTo>
                    <a:pt x="1266348" y="110729"/>
                  </a:lnTo>
                  <a:lnTo>
                    <a:pt x="1296113" y="110729"/>
                  </a:lnTo>
                  <a:cubicBezTo>
                    <a:pt x="1311591" y="110729"/>
                    <a:pt x="1323994" y="106760"/>
                    <a:pt x="1333320" y="98822"/>
                  </a:cubicBezTo>
                  <a:cubicBezTo>
                    <a:pt x="1342647" y="90885"/>
                    <a:pt x="1347310" y="80120"/>
                    <a:pt x="1347310" y="66527"/>
                  </a:cubicBezTo>
                  <a:cubicBezTo>
                    <a:pt x="1347310" y="40928"/>
                    <a:pt x="1332179" y="28129"/>
                    <a:pt x="1301918" y="28129"/>
                  </a:cubicBezTo>
                  <a:close/>
                  <a:moveTo>
                    <a:pt x="1417259" y="14586"/>
                  </a:moveTo>
                  <a:cubicBezTo>
                    <a:pt x="1420335" y="14586"/>
                    <a:pt x="1423039" y="15578"/>
                    <a:pt x="1425370" y="17562"/>
                  </a:cubicBezTo>
                  <a:cubicBezTo>
                    <a:pt x="1427702" y="19547"/>
                    <a:pt x="1428868" y="22225"/>
                    <a:pt x="1428868" y="25599"/>
                  </a:cubicBezTo>
                  <a:cubicBezTo>
                    <a:pt x="1428868" y="28774"/>
                    <a:pt x="1427727" y="31502"/>
                    <a:pt x="1425445" y="33784"/>
                  </a:cubicBezTo>
                  <a:cubicBezTo>
                    <a:pt x="1423163" y="36066"/>
                    <a:pt x="1420434" y="37207"/>
                    <a:pt x="1417259" y="37207"/>
                  </a:cubicBezTo>
                  <a:cubicBezTo>
                    <a:pt x="1414283" y="37207"/>
                    <a:pt x="1411653" y="36116"/>
                    <a:pt x="1409371" y="33933"/>
                  </a:cubicBezTo>
                  <a:cubicBezTo>
                    <a:pt x="1407089" y="31750"/>
                    <a:pt x="1405948" y="28972"/>
                    <a:pt x="1405948" y="25599"/>
                  </a:cubicBezTo>
                  <a:cubicBezTo>
                    <a:pt x="1405948" y="22325"/>
                    <a:pt x="1407114" y="19671"/>
                    <a:pt x="1409446" y="17637"/>
                  </a:cubicBezTo>
                  <a:cubicBezTo>
                    <a:pt x="1411777" y="15603"/>
                    <a:pt x="1414382" y="14586"/>
                    <a:pt x="1417259" y="14586"/>
                  </a:cubicBezTo>
                  <a:close/>
                  <a:moveTo>
                    <a:pt x="1251614" y="14586"/>
                  </a:moveTo>
                  <a:lnTo>
                    <a:pt x="1307722" y="14586"/>
                  </a:lnTo>
                  <a:cubicBezTo>
                    <a:pt x="1324490" y="14586"/>
                    <a:pt x="1337835" y="19100"/>
                    <a:pt x="1347757" y="28129"/>
                  </a:cubicBezTo>
                  <a:cubicBezTo>
                    <a:pt x="1357678" y="37158"/>
                    <a:pt x="1362639" y="49114"/>
                    <a:pt x="1362639" y="63997"/>
                  </a:cubicBezTo>
                  <a:cubicBezTo>
                    <a:pt x="1362639" y="76399"/>
                    <a:pt x="1359340" y="87139"/>
                    <a:pt x="1352742" y="96218"/>
                  </a:cubicBezTo>
                  <a:cubicBezTo>
                    <a:pt x="1346144" y="105296"/>
                    <a:pt x="1336942" y="111721"/>
                    <a:pt x="1325135" y="115491"/>
                  </a:cubicBezTo>
                  <a:lnTo>
                    <a:pt x="1325135" y="116086"/>
                  </a:lnTo>
                  <a:cubicBezTo>
                    <a:pt x="1339918" y="117475"/>
                    <a:pt x="1351577" y="122759"/>
                    <a:pt x="1360109" y="131937"/>
                  </a:cubicBezTo>
                  <a:cubicBezTo>
                    <a:pt x="1368642" y="141114"/>
                    <a:pt x="1372909" y="152797"/>
                    <a:pt x="1372909" y="166986"/>
                  </a:cubicBezTo>
                  <a:cubicBezTo>
                    <a:pt x="1372909" y="184944"/>
                    <a:pt x="1367104" y="199604"/>
                    <a:pt x="1355496" y="210964"/>
                  </a:cubicBezTo>
                  <a:cubicBezTo>
                    <a:pt x="1343887" y="222325"/>
                    <a:pt x="1328359" y="228005"/>
                    <a:pt x="1308912" y="228005"/>
                  </a:cubicBezTo>
                  <a:lnTo>
                    <a:pt x="1251614" y="228005"/>
                  </a:lnTo>
                  <a:close/>
                  <a:moveTo>
                    <a:pt x="260895" y="14586"/>
                  </a:moveTo>
                  <a:cubicBezTo>
                    <a:pt x="263971" y="14586"/>
                    <a:pt x="266675" y="15578"/>
                    <a:pt x="269006" y="17562"/>
                  </a:cubicBezTo>
                  <a:cubicBezTo>
                    <a:pt x="271338" y="19547"/>
                    <a:pt x="272504" y="22225"/>
                    <a:pt x="272504" y="25599"/>
                  </a:cubicBezTo>
                  <a:cubicBezTo>
                    <a:pt x="272504" y="28774"/>
                    <a:pt x="271363" y="31502"/>
                    <a:pt x="269081" y="33784"/>
                  </a:cubicBezTo>
                  <a:cubicBezTo>
                    <a:pt x="266799" y="36066"/>
                    <a:pt x="264070" y="37207"/>
                    <a:pt x="260895" y="37207"/>
                  </a:cubicBezTo>
                  <a:cubicBezTo>
                    <a:pt x="257919" y="37207"/>
                    <a:pt x="255289" y="36116"/>
                    <a:pt x="253007" y="33933"/>
                  </a:cubicBezTo>
                  <a:cubicBezTo>
                    <a:pt x="250725" y="31750"/>
                    <a:pt x="249584" y="28972"/>
                    <a:pt x="249584" y="25599"/>
                  </a:cubicBezTo>
                  <a:cubicBezTo>
                    <a:pt x="249584" y="22325"/>
                    <a:pt x="250750" y="19671"/>
                    <a:pt x="253082" y="17637"/>
                  </a:cubicBezTo>
                  <a:cubicBezTo>
                    <a:pt x="255413" y="15603"/>
                    <a:pt x="258018" y="14586"/>
                    <a:pt x="260895" y="14586"/>
                  </a:cubicBezTo>
                  <a:close/>
                  <a:moveTo>
                    <a:pt x="0" y="14586"/>
                  </a:moveTo>
                  <a:lnTo>
                    <a:pt x="13692" y="14586"/>
                  </a:lnTo>
                  <a:lnTo>
                    <a:pt x="93315" y="186482"/>
                  </a:lnTo>
                  <a:cubicBezTo>
                    <a:pt x="93811" y="187474"/>
                    <a:pt x="94357" y="188814"/>
                    <a:pt x="94952" y="190500"/>
                  </a:cubicBezTo>
                  <a:cubicBezTo>
                    <a:pt x="95547" y="192187"/>
                    <a:pt x="96192" y="193874"/>
                    <a:pt x="96887" y="195561"/>
                  </a:cubicBezTo>
                  <a:cubicBezTo>
                    <a:pt x="97879" y="198140"/>
                    <a:pt x="98921" y="201018"/>
                    <a:pt x="100012" y="204193"/>
                  </a:cubicBezTo>
                  <a:lnTo>
                    <a:pt x="100905" y="204193"/>
                  </a:lnTo>
                  <a:lnTo>
                    <a:pt x="102542" y="199430"/>
                  </a:lnTo>
                  <a:cubicBezTo>
                    <a:pt x="102641" y="199033"/>
                    <a:pt x="104328" y="194320"/>
                    <a:pt x="107602" y="185291"/>
                  </a:cubicBezTo>
                  <a:lnTo>
                    <a:pt x="186035" y="14586"/>
                  </a:lnTo>
                  <a:lnTo>
                    <a:pt x="199132" y="14586"/>
                  </a:lnTo>
                  <a:lnTo>
                    <a:pt x="199132" y="228005"/>
                  </a:lnTo>
                  <a:lnTo>
                    <a:pt x="184993" y="228005"/>
                  </a:lnTo>
                  <a:lnTo>
                    <a:pt x="184993" y="76498"/>
                  </a:lnTo>
                  <a:cubicBezTo>
                    <a:pt x="184993" y="72827"/>
                    <a:pt x="185539" y="62359"/>
                    <a:pt x="186630" y="45095"/>
                  </a:cubicBezTo>
                  <a:lnTo>
                    <a:pt x="186035" y="45095"/>
                  </a:lnTo>
                  <a:cubicBezTo>
                    <a:pt x="182959" y="53132"/>
                    <a:pt x="180379" y="59333"/>
                    <a:pt x="178296" y="63699"/>
                  </a:cubicBezTo>
                  <a:lnTo>
                    <a:pt x="102393" y="228005"/>
                  </a:lnTo>
                  <a:lnTo>
                    <a:pt x="97631" y="228005"/>
                  </a:lnTo>
                  <a:lnTo>
                    <a:pt x="21431" y="64592"/>
                  </a:lnTo>
                  <a:cubicBezTo>
                    <a:pt x="18950" y="59333"/>
                    <a:pt x="16619" y="52636"/>
                    <a:pt x="14436" y="44500"/>
                  </a:cubicBezTo>
                  <a:lnTo>
                    <a:pt x="13692" y="44500"/>
                  </a:lnTo>
                  <a:cubicBezTo>
                    <a:pt x="14386" y="54025"/>
                    <a:pt x="14734" y="63500"/>
                    <a:pt x="14734" y="72926"/>
                  </a:cubicBezTo>
                  <a:lnTo>
                    <a:pt x="14734" y="228005"/>
                  </a:lnTo>
                  <a:lnTo>
                    <a:pt x="0" y="228005"/>
                  </a:lnTo>
                  <a:close/>
                  <a:moveTo>
                    <a:pt x="1682025" y="11014"/>
                  </a:moveTo>
                  <a:cubicBezTo>
                    <a:pt x="1694725" y="11014"/>
                    <a:pt x="1707425" y="13147"/>
                    <a:pt x="1720125" y="17413"/>
                  </a:cubicBezTo>
                  <a:lnTo>
                    <a:pt x="1720125" y="32891"/>
                  </a:lnTo>
                  <a:cubicBezTo>
                    <a:pt x="1707623" y="27236"/>
                    <a:pt x="1694278" y="24408"/>
                    <a:pt x="1680090" y="24408"/>
                  </a:cubicBezTo>
                  <a:cubicBezTo>
                    <a:pt x="1665604" y="24408"/>
                    <a:pt x="1654119" y="28079"/>
                    <a:pt x="1645636" y="35422"/>
                  </a:cubicBezTo>
                  <a:cubicBezTo>
                    <a:pt x="1637153" y="42764"/>
                    <a:pt x="1632911" y="52090"/>
                    <a:pt x="1632911" y="63401"/>
                  </a:cubicBezTo>
                  <a:cubicBezTo>
                    <a:pt x="1632911" y="74315"/>
                    <a:pt x="1635813" y="82997"/>
                    <a:pt x="1641618" y="89446"/>
                  </a:cubicBezTo>
                  <a:cubicBezTo>
                    <a:pt x="1647422" y="95895"/>
                    <a:pt x="1659948" y="104676"/>
                    <a:pt x="1679197" y="115789"/>
                  </a:cubicBezTo>
                  <a:cubicBezTo>
                    <a:pt x="1699140" y="127100"/>
                    <a:pt x="1712410" y="137146"/>
                    <a:pt x="1719008" y="145926"/>
                  </a:cubicBezTo>
                  <a:cubicBezTo>
                    <a:pt x="1725606" y="154707"/>
                    <a:pt x="1728905" y="164803"/>
                    <a:pt x="1728905" y="176213"/>
                  </a:cubicBezTo>
                  <a:cubicBezTo>
                    <a:pt x="1728905" y="192584"/>
                    <a:pt x="1723225" y="205929"/>
                    <a:pt x="1711865" y="216248"/>
                  </a:cubicBezTo>
                  <a:cubicBezTo>
                    <a:pt x="1700504" y="226566"/>
                    <a:pt x="1684455" y="231726"/>
                    <a:pt x="1663719" y="231726"/>
                  </a:cubicBezTo>
                  <a:cubicBezTo>
                    <a:pt x="1656377" y="231726"/>
                    <a:pt x="1647918" y="230585"/>
                    <a:pt x="1638343" y="228303"/>
                  </a:cubicBezTo>
                  <a:cubicBezTo>
                    <a:pt x="1628769" y="226021"/>
                    <a:pt x="1621451" y="223391"/>
                    <a:pt x="1616391" y="220415"/>
                  </a:cubicBezTo>
                  <a:lnTo>
                    <a:pt x="1616391" y="203597"/>
                  </a:lnTo>
                  <a:cubicBezTo>
                    <a:pt x="1631671" y="213321"/>
                    <a:pt x="1647149" y="218182"/>
                    <a:pt x="1662826" y="218182"/>
                  </a:cubicBezTo>
                  <a:cubicBezTo>
                    <a:pt x="1679494" y="218182"/>
                    <a:pt x="1692145" y="214735"/>
                    <a:pt x="1700777" y="207839"/>
                  </a:cubicBezTo>
                  <a:cubicBezTo>
                    <a:pt x="1709409" y="200943"/>
                    <a:pt x="1713725" y="191294"/>
                    <a:pt x="1713725" y="178892"/>
                  </a:cubicBezTo>
                  <a:cubicBezTo>
                    <a:pt x="1713725" y="167978"/>
                    <a:pt x="1710823" y="159271"/>
                    <a:pt x="1705018" y="152773"/>
                  </a:cubicBezTo>
                  <a:cubicBezTo>
                    <a:pt x="1699214" y="146274"/>
                    <a:pt x="1686638" y="137418"/>
                    <a:pt x="1667291" y="126207"/>
                  </a:cubicBezTo>
                  <a:cubicBezTo>
                    <a:pt x="1645661" y="113606"/>
                    <a:pt x="1631969" y="103064"/>
                    <a:pt x="1626214" y="94581"/>
                  </a:cubicBezTo>
                  <a:cubicBezTo>
                    <a:pt x="1620459" y="86098"/>
                    <a:pt x="1617582" y="76300"/>
                    <a:pt x="1617582" y="65187"/>
                  </a:cubicBezTo>
                  <a:cubicBezTo>
                    <a:pt x="1617582" y="50106"/>
                    <a:pt x="1623436" y="37307"/>
                    <a:pt x="1635144" y="26790"/>
                  </a:cubicBezTo>
                  <a:cubicBezTo>
                    <a:pt x="1646852" y="16272"/>
                    <a:pt x="1662478" y="11014"/>
                    <a:pt x="1682025" y="11014"/>
                  </a:cubicBezTo>
                  <a:close/>
                  <a:moveTo>
                    <a:pt x="2201137" y="2382"/>
                  </a:moveTo>
                  <a:lnTo>
                    <a:pt x="2214829" y="2382"/>
                  </a:lnTo>
                  <a:lnTo>
                    <a:pt x="2214829" y="147787"/>
                  </a:lnTo>
                  <a:lnTo>
                    <a:pt x="2215424" y="147787"/>
                  </a:lnTo>
                  <a:lnTo>
                    <a:pt x="2284630" y="75605"/>
                  </a:lnTo>
                  <a:lnTo>
                    <a:pt x="2302340" y="75605"/>
                  </a:lnTo>
                  <a:lnTo>
                    <a:pt x="2230010" y="149424"/>
                  </a:lnTo>
                  <a:lnTo>
                    <a:pt x="2308144" y="228005"/>
                  </a:lnTo>
                  <a:lnTo>
                    <a:pt x="2288350" y="228005"/>
                  </a:lnTo>
                  <a:lnTo>
                    <a:pt x="2215424" y="152698"/>
                  </a:lnTo>
                  <a:lnTo>
                    <a:pt x="2214829" y="152698"/>
                  </a:lnTo>
                  <a:lnTo>
                    <a:pt x="2214829" y="228005"/>
                  </a:lnTo>
                  <a:lnTo>
                    <a:pt x="2201137" y="228005"/>
                  </a:lnTo>
                  <a:close/>
                  <a:moveTo>
                    <a:pt x="1047750" y="0"/>
                  </a:moveTo>
                  <a:cubicBezTo>
                    <a:pt x="1054199" y="0"/>
                    <a:pt x="1059557" y="943"/>
                    <a:pt x="1063823" y="2828"/>
                  </a:cubicBezTo>
                  <a:lnTo>
                    <a:pt x="1063823" y="16818"/>
                  </a:lnTo>
                  <a:cubicBezTo>
                    <a:pt x="1060152" y="13941"/>
                    <a:pt x="1054596" y="12502"/>
                    <a:pt x="1047154" y="12502"/>
                  </a:cubicBezTo>
                  <a:cubicBezTo>
                    <a:pt x="1028402" y="12502"/>
                    <a:pt x="1019026" y="25103"/>
                    <a:pt x="1019026" y="50304"/>
                  </a:cubicBezTo>
                  <a:lnTo>
                    <a:pt x="1019026" y="75605"/>
                  </a:lnTo>
                  <a:lnTo>
                    <a:pt x="1059358" y="75605"/>
                  </a:lnTo>
                  <a:lnTo>
                    <a:pt x="1059358" y="88107"/>
                  </a:lnTo>
                  <a:lnTo>
                    <a:pt x="1019026" y="88107"/>
                  </a:lnTo>
                  <a:lnTo>
                    <a:pt x="1019026" y="228005"/>
                  </a:lnTo>
                  <a:lnTo>
                    <a:pt x="1005334" y="228005"/>
                  </a:lnTo>
                  <a:lnTo>
                    <a:pt x="1005334" y="88107"/>
                  </a:lnTo>
                  <a:lnTo>
                    <a:pt x="977949" y="88107"/>
                  </a:lnTo>
                  <a:lnTo>
                    <a:pt x="977949" y="75605"/>
                  </a:lnTo>
                  <a:lnTo>
                    <a:pt x="1005334" y="75605"/>
                  </a:lnTo>
                  <a:lnTo>
                    <a:pt x="1005334" y="49114"/>
                  </a:lnTo>
                  <a:cubicBezTo>
                    <a:pt x="1005334" y="33040"/>
                    <a:pt x="1009377" y="20836"/>
                    <a:pt x="1017463" y="12502"/>
                  </a:cubicBezTo>
                  <a:cubicBezTo>
                    <a:pt x="1025549" y="4168"/>
                    <a:pt x="1035645" y="0"/>
                    <a:pt x="1047750"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400" dirty="0">
                <a:latin typeface="Segoe Light" panose="020B0302040504020203" pitchFamily="34" charset="0"/>
              </a:endParaRPr>
            </a:p>
          </p:txBody>
        </p:sp>
      </p:grpSp>
      <p:sp>
        <p:nvSpPr>
          <p:cNvPr id="9" name="TextBox 8"/>
          <p:cNvSpPr txBox="1"/>
          <p:nvPr/>
        </p:nvSpPr>
        <p:spPr>
          <a:xfrm>
            <a:off x="319310" y="2707715"/>
            <a:ext cx="6995820" cy="4154984"/>
          </a:xfrm>
          <a:prstGeom prst="rect">
            <a:avLst/>
          </a:prstGeom>
          <a:noFill/>
        </p:spPr>
        <p:txBody>
          <a:bodyPr wrap="square" rtlCol="0">
            <a:spAutoFit/>
          </a:bodyPr>
          <a:lstStyle/>
          <a:p>
            <a:r>
              <a:rPr lang="en-US" sz="2800" dirty="0" smtClean="0">
                <a:cs typeface="Segoe UI" panose="020B0502040204020203" pitchFamily="34" charset="0"/>
              </a:rPr>
              <a:t>Is your business:</a:t>
            </a:r>
          </a:p>
          <a:p>
            <a:pPr marL="457200" indent="-457200">
              <a:buFont typeface="Arial" panose="020B0604020202020204" pitchFamily="34" charset="0"/>
              <a:buChar char="•"/>
            </a:pPr>
            <a:r>
              <a:rPr lang="en-US" sz="2400" dirty="0" smtClean="0">
                <a:cs typeface="Segoe UI" panose="020B0502040204020203" pitchFamily="34" charset="0"/>
              </a:rPr>
              <a:t>Developing </a:t>
            </a:r>
            <a:r>
              <a:rPr lang="en-US" sz="2400" dirty="0">
                <a:cs typeface="Segoe UI" panose="020B0502040204020203" pitchFamily="34" charset="0"/>
              </a:rPr>
              <a:t>software or </a:t>
            </a:r>
            <a:r>
              <a:rPr lang="en-US" sz="2400" dirty="0" smtClean="0">
                <a:cs typeface="Segoe UI" panose="020B0502040204020203" pitchFamily="34" charset="0"/>
              </a:rPr>
              <a:t>apps?</a:t>
            </a:r>
            <a:endParaRPr lang="en-US" sz="2400" dirty="0">
              <a:cs typeface="Segoe UI" panose="020B0502040204020203" pitchFamily="34" charset="0"/>
            </a:endParaRPr>
          </a:p>
          <a:p>
            <a:pPr marL="457200" indent="-457200">
              <a:buFont typeface="Arial" panose="020B0604020202020204" pitchFamily="34" charset="0"/>
              <a:buChar char="•"/>
            </a:pPr>
            <a:r>
              <a:rPr lang="en-US" sz="2400" dirty="0">
                <a:cs typeface="Segoe UI" panose="020B0502040204020203" pitchFamily="34" charset="0"/>
              </a:rPr>
              <a:t>Less than 5 years old and privately </a:t>
            </a:r>
            <a:r>
              <a:rPr lang="en-US" sz="2400" dirty="0" smtClean="0">
                <a:cs typeface="Segoe UI" panose="020B0502040204020203" pitchFamily="34" charset="0"/>
              </a:rPr>
              <a:t>held?</a:t>
            </a:r>
            <a:endParaRPr lang="en-US" sz="2400" dirty="0">
              <a:cs typeface="Segoe UI" panose="020B0502040204020203" pitchFamily="34" charset="0"/>
            </a:endParaRPr>
          </a:p>
          <a:p>
            <a:pPr marL="457200" indent="-457200">
              <a:buFont typeface="Arial" panose="020B0604020202020204" pitchFamily="34" charset="0"/>
              <a:buChar char="•"/>
            </a:pPr>
            <a:r>
              <a:rPr lang="en-US" sz="2400" dirty="0">
                <a:cs typeface="Segoe UI" panose="020B0502040204020203" pitchFamily="34" charset="0"/>
              </a:rPr>
              <a:t>Making less than US$1M </a:t>
            </a:r>
            <a:r>
              <a:rPr lang="en-US" sz="2400" dirty="0" smtClean="0">
                <a:cs typeface="Segoe UI" panose="020B0502040204020203" pitchFamily="34" charset="0"/>
              </a:rPr>
              <a:t>annually?</a:t>
            </a:r>
          </a:p>
          <a:p>
            <a:pPr marL="457200" indent="-457200">
              <a:buFont typeface="Arial" panose="020B0604020202020204" pitchFamily="34" charset="0"/>
              <a:buChar char="•"/>
            </a:pPr>
            <a:r>
              <a:rPr lang="en-US" sz="2400" dirty="0" smtClean="0">
                <a:cs typeface="Segoe UI" panose="020B0502040204020203" pitchFamily="34" charset="0"/>
              </a:rPr>
              <a:t>Got a business email address and website?</a:t>
            </a:r>
          </a:p>
          <a:p>
            <a:pPr algn="ctr"/>
            <a:endParaRPr lang="en-US" sz="2800" dirty="0">
              <a:cs typeface="Segoe UI" panose="020B0502040204020203" pitchFamily="34" charset="0"/>
            </a:endParaRPr>
          </a:p>
          <a:p>
            <a:pPr algn="ctr"/>
            <a:r>
              <a:rPr lang="en-US" sz="2800" dirty="0" smtClean="0">
                <a:cs typeface="Segoe UI" panose="020B0502040204020203" pitchFamily="34" charset="0"/>
              </a:rPr>
              <a:t>Get MSDN, Azure and tons more for Free!</a:t>
            </a:r>
          </a:p>
          <a:p>
            <a:pPr algn="ctr"/>
            <a:endParaRPr lang="en-US" sz="2800" dirty="0">
              <a:cs typeface="Segoe UI" panose="020B0502040204020203" pitchFamily="34" charset="0"/>
            </a:endParaRPr>
          </a:p>
          <a:p>
            <a:pPr algn="ctr"/>
            <a:r>
              <a:rPr lang="en-US" sz="2800" dirty="0" smtClean="0">
                <a:cs typeface="Segoe UI" panose="020B0502040204020203" pitchFamily="34" charset="0"/>
                <a:hlinkClick r:id="rId2"/>
              </a:rPr>
              <a:t>http://bizspark.com</a:t>
            </a:r>
            <a:r>
              <a:rPr lang="en-US" sz="2800" dirty="0" smtClean="0">
                <a:cs typeface="Segoe UI" panose="020B0502040204020203" pitchFamily="34" charset="0"/>
              </a:rPr>
              <a:t> </a:t>
            </a:r>
            <a:endParaRPr lang="en-US" sz="2800" dirty="0">
              <a:cs typeface="Segoe UI" panose="020B0502040204020203" pitchFamily="34" charset="0"/>
            </a:endParaRPr>
          </a:p>
          <a:p>
            <a:pPr algn="ctr"/>
            <a:endParaRPr lang="en-US" sz="2800" dirty="0">
              <a:cs typeface="Segoe UI" panose="020B0502040204020203" pitchFamily="34"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3493" r="22204"/>
          <a:stretch/>
        </p:blipFill>
        <p:spPr>
          <a:xfrm>
            <a:off x="7634514" y="0"/>
            <a:ext cx="4557486" cy="6858000"/>
          </a:xfrm>
          <a:prstGeom prst="rect">
            <a:avLst/>
          </a:prstGeom>
        </p:spPr>
      </p:pic>
      <p:grpSp>
        <p:nvGrpSpPr>
          <p:cNvPr id="15" name="Ask Me How"/>
          <p:cNvGrpSpPr/>
          <p:nvPr/>
        </p:nvGrpSpPr>
        <p:grpSpPr>
          <a:xfrm>
            <a:off x="10256531" y="-298487"/>
            <a:ext cx="2190404" cy="2190404"/>
            <a:chOff x="10256531" y="-298487"/>
            <a:chExt cx="2190404" cy="2190404"/>
          </a:xfrm>
        </p:grpSpPr>
        <p:sp>
          <p:nvSpPr>
            <p:cNvPr id="12" name="32-Point Star 11"/>
            <p:cNvSpPr/>
            <p:nvPr/>
          </p:nvSpPr>
          <p:spPr>
            <a:xfrm rot="1116452">
              <a:off x="10256531" y="-298487"/>
              <a:ext cx="2190404" cy="2190404"/>
            </a:xfrm>
            <a:prstGeom prst="star32">
              <a:avLst>
                <a:gd name="adj" fmla="val 45486"/>
              </a:avLst>
            </a:prstGeom>
            <a:gradFill flip="none" rotWithShape="1">
              <a:gsLst>
                <a:gs pos="0">
                  <a:schemeClr val="accent4">
                    <a:lumMod val="0"/>
                    <a:lumOff val="100000"/>
                  </a:schemeClr>
                </a:gs>
                <a:gs pos="14000">
                  <a:schemeClr val="accent4">
                    <a:lumMod val="0"/>
                    <a:lumOff val="100000"/>
                  </a:schemeClr>
                </a:gs>
                <a:gs pos="57000">
                  <a:schemeClr val="accent4">
                    <a:lumMod val="100000"/>
                  </a:schemeClr>
                </a:gs>
              </a:gsLst>
              <a:path path="circle">
                <a:fillToRect r="100000" b="100000"/>
              </a:path>
              <a:tileRect l="-100000" t="-100000"/>
            </a:gradFill>
            <a:ln w="76200"/>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dirty="0" smtClean="0">
                  <a:solidFill>
                    <a:schemeClr val="tx1"/>
                  </a:solidFill>
                </a:rPr>
                <a:t>ASK ME HOW!</a:t>
              </a:r>
              <a:endParaRPr lang="en-US" sz="3200" dirty="0">
                <a:solidFill>
                  <a:schemeClr val="tx1"/>
                </a:solidFill>
              </a:endParaRPr>
            </a:p>
          </p:txBody>
        </p:sp>
        <p:sp>
          <p:nvSpPr>
            <p:cNvPr id="14" name="32-Point Star 13"/>
            <p:cNvSpPr/>
            <p:nvPr/>
          </p:nvSpPr>
          <p:spPr>
            <a:xfrm rot="1116452">
              <a:off x="10256531" y="-298487"/>
              <a:ext cx="2190404" cy="2190404"/>
            </a:xfrm>
            <a:prstGeom prst="star32">
              <a:avLst>
                <a:gd name="adj" fmla="val 45486"/>
              </a:avLst>
            </a:prstGeom>
            <a:gradFill flip="none" rotWithShape="1">
              <a:gsLst>
                <a:gs pos="0">
                  <a:schemeClr val="accent4">
                    <a:lumMod val="0"/>
                    <a:lumOff val="100000"/>
                  </a:schemeClr>
                </a:gs>
                <a:gs pos="5000">
                  <a:schemeClr val="accent4">
                    <a:lumMod val="0"/>
                    <a:lumOff val="100000"/>
                  </a:schemeClr>
                </a:gs>
                <a:gs pos="57000">
                  <a:schemeClr val="accent4">
                    <a:lumMod val="100000"/>
                  </a:schemeClr>
                </a:gs>
              </a:gsLst>
              <a:path path="circle">
                <a:fillToRect r="100000" b="100000"/>
              </a:path>
              <a:tileRect l="-100000" t="-100000"/>
            </a:gradFill>
            <a:ln w="381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dirty="0" smtClean="0">
                  <a:solidFill>
                    <a:schemeClr val="tx1"/>
                  </a:solidFill>
                </a:rPr>
                <a:t>ASK ME HOW!</a:t>
              </a:r>
              <a:endParaRPr lang="en-US" sz="3200" dirty="0">
                <a:solidFill>
                  <a:schemeClr val="tx1"/>
                </a:solidFill>
              </a:endParaRPr>
            </a:p>
          </p:txBody>
        </p:sp>
      </p:grpSp>
    </p:spTree>
    <p:extLst>
      <p:ext uri="{BB962C8B-B14F-4D97-AF65-F5344CB8AC3E}">
        <p14:creationId xmlns:p14="http://schemas.microsoft.com/office/powerpoint/2010/main" val="2124868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Cloud Based Team Foundation Service (TFS)</a:t>
            </a:r>
          </a:p>
          <a:p>
            <a:pPr marL="457200" lvl="1" indent="0">
              <a:buNone/>
            </a:pPr>
            <a:r>
              <a:rPr lang="en-US" dirty="0" smtClean="0"/>
              <a:t>Unlimited Team Projects</a:t>
            </a:r>
          </a:p>
          <a:p>
            <a:pPr marL="457200" lvl="1" indent="0">
              <a:buNone/>
            </a:pPr>
            <a:r>
              <a:rPr lang="en-US" dirty="0" smtClean="0"/>
              <a:t>Work Item Tracking</a:t>
            </a:r>
          </a:p>
          <a:p>
            <a:pPr marL="457200" lvl="1" indent="0">
              <a:buNone/>
            </a:pPr>
            <a:r>
              <a:rPr lang="en-US" dirty="0" smtClean="0"/>
              <a:t>Backlogs</a:t>
            </a:r>
          </a:p>
          <a:p>
            <a:pPr marL="457200" lvl="1" indent="0">
              <a:buNone/>
            </a:pPr>
            <a:r>
              <a:rPr lang="en-US" dirty="0" smtClean="0"/>
              <a:t>Bug Tracking</a:t>
            </a:r>
          </a:p>
          <a:p>
            <a:pPr marL="457200" lvl="1" indent="0">
              <a:buNone/>
            </a:pPr>
            <a:r>
              <a:rPr lang="en-US" dirty="0" smtClean="0"/>
              <a:t>Source Control using TFS or GIT repositories</a:t>
            </a:r>
          </a:p>
          <a:p>
            <a:pPr marL="0" indent="0">
              <a:buNone/>
            </a:pPr>
            <a:r>
              <a:rPr lang="en-US" dirty="0" smtClean="0"/>
              <a:t>Cloud Based Build Server for CI Builds</a:t>
            </a:r>
          </a:p>
          <a:p>
            <a:pPr marL="0" indent="0">
              <a:buNone/>
            </a:pPr>
            <a:r>
              <a:rPr lang="en-US" dirty="0" smtClean="0"/>
              <a:t>Cloud Based Load Testing</a:t>
            </a:r>
          </a:p>
          <a:p>
            <a:pPr marL="0" indent="0">
              <a:buNone/>
            </a:pPr>
            <a:r>
              <a:rPr lang="en-US" dirty="0" smtClean="0"/>
              <a:t>Application Insights for Application Monitoring</a:t>
            </a:r>
          </a:p>
        </p:txBody>
      </p:sp>
      <p:grpSp>
        <p:nvGrpSpPr>
          <p:cNvPr id="19" name="Group 18"/>
          <p:cNvGrpSpPr>
            <a:grpSpLocks noChangeAspect="1"/>
          </p:cNvGrpSpPr>
          <p:nvPr/>
        </p:nvGrpSpPr>
        <p:grpSpPr>
          <a:xfrm>
            <a:off x="905672" y="676165"/>
            <a:ext cx="4216399" cy="524433"/>
            <a:chOff x="2647950" y="3943420"/>
            <a:chExt cx="12074041" cy="1501762"/>
          </a:xfrm>
        </p:grpSpPr>
        <p:sp>
          <p:nvSpPr>
            <p:cNvPr id="6" name="Visual Studio Icon"/>
            <p:cNvSpPr>
              <a:spLocks noChangeAspect="1" noEditPoints="1"/>
            </p:cNvSpPr>
            <p:nvPr/>
          </p:nvSpPr>
          <p:spPr bwMode="auto">
            <a:xfrm>
              <a:off x="2647950" y="3943420"/>
              <a:ext cx="1504287" cy="1501762"/>
            </a:xfrm>
            <a:custGeom>
              <a:avLst/>
              <a:gdLst>
                <a:gd name="T0" fmla="*/ 6149 w 8191"/>
                <a:gd name="T1" fmla="*/ 0 h 8180"/>
                <a:gd name="T2" fmla="*/ 2927 w 8191"/>
                <a:gd name="T3" fmla="*/ 3269 h 8180"/>
                <a:gd name="T4" fmla="*/ 838 w 8191"/>
                <a:gd name="T5" fmla="*/ 1629 h 8180"/>
                <a:gd name="T6" fmla="*/ 0 w 8191"/>
                <a:gd name="T7" fmla="*/ 2030 h 8180"/>
                <a:gd name="T8" fmla="*/ 0 w 8191"/>
                <a:gd name="T9" fmla="*/ 6137 h 8180"/>
                <a:gd name="T10" fmla="*/ 838 w 8191"/>
                <a:gd name="T11" fmla="*/ 6562 h 8180"/>
                <a:gd name="T12" fmla="*/ 2904 w 8191"/>
                <a:gd name="T13" fmla="*/ 4946 h 8180"/>
                <a:gd name="T14" fmla="*/ 6137 w 8191"/>
                <a:gd name="T15" fmla="*/ 8180 h 8180"/>
                <a:gd name="T16" fmla="*/ 8191 w 8191"/>
                <a:gd name="T17" fmla="*/ 7354 h 8180"/>
                <a:gd name="T18" fmla="*/ 8191 w 8191"/>
                <a:gd name="T19" fmla="*/ 815 h 8180"/>
                <a:gd name="T20" fmla="*/ 6149 w 8191"/>
                <a:gd name="T21" fmla="*/ 0 h 8180"/>
                <a:gd name="T22" fmla="*/ 6126 w 8191"/>
                <a:gd name="T23" fmla="*/ 2431 h 8180"/>
                <a:gd name="T24" fmla="*/ 6137 w 8191"/>
                <a:gd name="T25" fmla="*/ 5748 h 8180"/>
                <a:gd name="T26" fmla="*/ 4036 w 8191"/>
                <a:gd name="T27" fmla="*/ 4096 h 8180"/>
                <a:gd name="T28" fmla="*/ 6126 w 8191"/>
                <a:gd name="T29" fmla="*/ 2431 h 8180"/>
                <a:gd name="T30" fmla="*/ 826 w 8191"/>
                <a:gd name="T31" fmla="*/ 2868 h 8180"/>
                <a:gd name="T32" fmla="*/ 2042 w 8191"/>
                <a:gd name="T33" fmla="*/ 4096 h 8180"/>
                <a:gd name="T34" fmla="*/ 826 w 8191"/>
                <a:gd name="T35" fmla="*/ 5312 h 8180"/>
                <a:gd name="T36" fmla="*/ 826 w 8191"/>
                <a:gd name="T37" fmla="*/ 2868 h 8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1" h="8180">
                  <a:moveTo>
                    <a:pt x="6149" y="0"/>
                  </a:moveTo>
                  <a:lnTo>
                    <a:pt x="2927" y="3269"/>
                  </a:lnTo>
                  <a:lnTo>
                    <a:pt x="838" y="1629"/>
                  </a:lnTo>
                  <a:lnTo>
                    <a:pt x="0" y="2030"/>
                  </a:lnTo>
                  <a:lnTo>
                    <a:pt x="0" y="6137"/>
                  </a:lnTo>
                  <a:lnTo>
                    <a:pt x="838" y="6562"/>
                  </a:lnTo>
                  <a:lnTo>
                    <a:pt x="2904" y="4946"/>
                  </a:lnTo>
                  <a:lnTo>
                    <a:pt x="6137" y="8180"/>
                  </a:lnTo>
                  <a:lnTo>
                    <a:pt x="8191" y="7354"/>
                  </a:lnTo>
                  <a:lnTo>
                    <a:pt x="8191" y="815"/>
                  </a:lnTo>
                  <a:lnTo>
                    <a:pt x="6149" y="0"/>
                  </a:lnTo>
                  <a:close/>
                  <a:moveTo>
                    <a:pt x="6126" y="2431"/>
                  </a:moveTo>
                  <a:lnTo>
                    <a:pt x="6137" y="5748"/>
                  </a:lnTo>
                  <a:lnTo>
                    <a:pt x="4036" y="4096"/>
                  </a:lnTo>
                  <a:lnTo>
                    <a:pt x="6126" y="2431"/>
                  </a:lnTo>
                  <a:close/>
                  <a:moveTo>
                    <a:pt x="826" y="2868"/>
                  </a:moveTo>
                  <a:lnTo>
                    <a:pt x="2042" y="4096"/>
                  </a:lnTo>
                  <a:lnTo>
                    <a:pt x="826" y="5312"/>
                  </a:lnTo>
                  <a:lnTo>
                    <a:pt x="826" y="2868"/>
                  </a:lnTo>
                  <a:close/>
                </a:path>
              </a:pathLst>
            </a:custGeom>
            <a:solidFill>
              <a:schemeClr val="accent5"/>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4612219" y="4216422"/>
              <a:ext cx="10109772" cy="938878"/>
            </a:xfrm>
            <a:custGeom>
              <a:avLst/>
              <a:gdLst/>
              <a:ahLst/>
              <a:cxnLst/>
              <a:rect l="l" t="t" r="r" b="b"/>
              <a:pathLst>
                <a:path w="10109772" h="938878">
                  <a:moveTo>
                    <a:pt x="2609985" y="587941"/>
                  </a:moveTo>
                  <a:lnTo>
                    <a:pt x="2438172" y="612921"/>
                  </a:lnTo>
                  <a:cubicBezTo>
                    <a:pt x="2372778" y="622263"/>
                    <a:pt x="2326880" y="637393"/>
                    <a:pt x="2300478" y="658311"/>
                  </a:cubicBezTo>
                  <a:cubicBezTo>
                    <a:pt x="2274077" y="679229"/>
                    <a:pt x="2260876" y="713247"/>
                    <a:pt x="2260876" y="760363"/>
                  </a:cubicBezTo>
                  <a:cubicBezTo>
                    <a:pt x="2260876" y="797325"/>
                    <a:pt x="2273163" y="827788"/>
                    <a:pt x="2297737" y="851753"/>
                  </a:cubicBezTo>
                  <a:cubicBezTo>
                    <a:pt x="2322310" y="875717"/>
                    <a:pt x="2356531" y="887700"/>
                    <a:pt x="2400398" y="887700"/>
                  </a:cubicBezTo>
                  <a:cubicBezTo>
                    <a:pt x="2460512" y="887700"/>
                    <a:pt x="2510472" y="865461"/>
                    <a:pt x="2550277" y="820985"/>
                  </a:cubicBezTo>
                  <a:cubicBezTo>
                    <a:pt x="2590082" y="776509"/>
                    <a:pt x="2609985" y="719136"/>
                    <a:pt x="2609985" y="648868"/>
                  </a:cubicBezTo>
                  <a:close/>
                  <a:moveTo>
                    <a:pt x="9866676" y="335705"/>
                  </a:moveTo>
                  <a:cubicBezTo>
                    <a:pt x="9808186" y="335705"/>
                    <a:pt x="9759750" y="355303"/>
                    <a:pt x="9721366" y="394499"/>
                  </a:cubicBezTo>
                  <a:cubicBezTo>
                    <a:pt x="9682982" y="433696"/>
                    <a:pt x="9659322" y="489849"/>
                    <a:pt x="9650386" y="562961"/>
                  </a:cubicBezTo>
                  <a:lnTo>
                    <a:pt x="10051283" y="562961"/>
                  </a:lnTo>
                  <a:cubicBezTo>
                    <a:pt x="10048846" y="491068"/>
                    <a:pt x="10031583" y="435219"/>
                    <a:pt x="9999495" y="395413"/>
                  </a:cubicBezTo>
                  <a:cubicBezTo>
                    <a:pt x="9967407" y="355608"/>
                    <a:pt x="9923134" y="335705"/>
                    <a:pt x="9866676" y="335705"/>
                  </a:cubicBezTo>
                  <a:close/>
                  <a:moveTo>
                    <a:pt x="6157958" y="335705"/>
                  </a:moveTo>
                  <a:cubicBezTo>
                    <a:pt x="6084440" y="335705"/>
                    <a:pt x="6025849" y="360482"/>
                    <a:pt x="5982186" y="410036"/>
                  </a:cubicBezTo>
                  <a:cubicBezTo>
                    <a:pt x="5938522" y="459589"/>
                    <a:pt x="5916689" y="528436"/>
                    <a:pt x="5916689" y="616577"/>
                  </a:cubicBezTo>
                  <a:cubicBezTo>
                    <a:pt x="5916689" y="698218"/>
                    <a:pt x="5938014" y="763816"/>
                    <a:pt x="5980662" y="813369"/>
                  </a:cubicBezTo>
                  <a:cubicBezTo>
                    <a:pt x="6023311" y="862923"/>
                    <a:pt x="6081597" y="887700"/>
                    <a:pt x="6155521" y="887700"/>
                  </a:cubicBezTo>
                  <a:cubicBezTo>
                    <a:pt x="6230664" y="887700"/>
                    <a:pt x="6288544" y="863329"/>
                    <a:pt x="6329162" y="814588"/>
                  </a:cubicBezTo>
                  <a:cubicBezTo>
                    <a:pt x="6369780" y="765847"/>
                    <a:pt x="6390088" y="698218"/>
                    <a:pt x="6390088" y="611702"/>
                  </a:cubicBezTo>
                  <a:cubicBezTo>
                    <a:pt x="6390088" y="522750"/>
                    <a:pt x="6369881" y="454512"/>
                    <a:pt x="6329466" y="406989"/>
                  </a:cubicBezTo>
                  <a:cubicBezTo>
                    <a:pt x="6289052" y="359467"/>
                    <a:pt x="6231883" y="335705"/>
                    <a:pt x="6157958" y="335705"/>
                  </a:cubicBezTo>
                  <a:close/>
                  <a:moveTo>
                    <a:pt x="5190227" y="335705"/>
                  </a:moveTo>
                  <a:cubicBezTo>
                    <a:pt x="5124832" y="335705"/>
                    <a:pt x="5070811" y="360787"/>
                    <a:pt x="5028162" y="410950"/>
                  </a:cubicBezTo>
                  <a:cubicBezTo>
                    <a:pt x="4985514" y="461112"/>
                    <a:pt x="4964189" y="530061"/>
                    <a:pt x="4964189" y="617795"/>
                  </a:cubicBezTo>
                  <a:cubicBezTo>
                    <a:pt x="4964189" y="703905"/>
                    <a:pt x="4983381" y="770416"/>
                    <a:pt x="5021765" y="817329"/>
                  </a:cubicBezTo>
                  <a:cubicBezTo>
                    <a:pt x="5060149" y="864243"/>
                    <a:pt x="5109600" y="887700"/>
                    <a:pt x="5170121" y="887700"/>
                  </a:cubicBezTo>
                  <a:cubicBezTo>
                    <a:pt x="5241202" y="887700"/>
                    <a:pt x="5296239" y="865664"/>
                    <a:pt x="5335232" y="821594"/>
                  </a:cubicBezTo>
                  <a:cubicBezTo>
                    <a:pt x="5374225" y="777524"/>
                    <a:pt x="5393721" y="723807"/>
                    <a:pt x="5393721" y="660444"/>
                  </a:cubicBezTo>
                  <a:lnTo>
                    <a:pt x="5393721" y="544074"/>
                  </a:lnTo>
                  <a:cubicBezTo>
                    <a:pt x="5393721" y="485991"/>
                    <a:pt x="5375342" y="436742"/>
                    <a:pt x="5338583" y="396327"/>
                  </a:cubicBezTo>
                  <a:cubicBezTo>
                    <a:pt x="5301824" y="355913"/>
                    <a:pt x="5252372" y="335705"/>
                    <a:pt x="5190227" y="335705"/>
                  </a:cubicBezTo>
                  <a:close/>
                  <a:moveTo>
                    <a:pt x="8710620" y="299759"/>
                  </a:moveTo>
                  <a:lnTo>
                    <a:pt x="8766673" y="299759"/>
                  </a:lnTo>
                  <a:lnTo>
                    <a:pt x="8766673" y="923646"/>
                  </a:lnTo>
                  <a:lnTo>
                    <a:pt x="8710620" y="923646"/>
                  </a:lnTo>
                  <a:close/>
                  <a:moveTo>
                    <a:pt x="5646110" y="299759"/>
                  </a:moveTo>
                  <a:lnTo>
                    <a:pt x="5702163" y="299759"/>
                  </a:lnTo>
                  <a:lnTo>
                    <a:pt x="5702163" y="923646"/>
                  </a:lnTo>
                  <a:lnTo>
                    <a:pt x="5646110" y="923646"/>
                  </a:lnTo>
                  <a:close/>
                  <a:moveTo>
                    <a:pt x="4271241" y="299759"/>
                  </a:moveTo>
                  <a:lnTo>
                    <a:pt x="4327903" y="299759"/>
                  </a:lnTo>
                  <a:lnTo>
                    <a:pt x="4327903" y="646431"/>
                  </a:lnTo>
                  <a:cubicBezTo>
                    <a:pt x="4327903" y="730915"/>
                    <a:pt x="4341814" y="792248"/>
                    <a:pt x="4369637" y="830429"/>
                  </a:cubicBezTo>
                  <a:cubicBezTo>
                    <a:pt x="4397460" y="868609"/>
                    <a:pt x="4441226" y="887700"/>
                    <a:pt x="4500934" y="887700"/>
                  </a:cubicBezTo>
                  <a:cubicBezTo>
                    <a:pt x="4559017" y="887700"/>
                    <a:pt x="4606032" y="866375"/>
                    <a:pt x="4641979" y="823727"/>
                  </a:cubicBezTo>
                  <a:cubicBezTo>
                    <a:pt x="4677926" y="781078"/>
                    <a:pt x="4695899" y="724213"/>
                    <a:pt x="4695899" y="653133"/>
                  </a:cubicBezTo>
                  <a:lnTo>
                    <a:pt x="4695899" y="299759"/>
                  </a:lnTo>
                  <a:lnTo>
                    <a:pt x="4751951" y="299759"/>
                  </a:lnTo>
                  <a:lnTo>
                    <a:pt x="4751951" y="923646"/>
                  </a:lnTo>
                  <a:lnTo>
                    <a:pt x="4695899" y="923646"/>
                  </a:lnTo>
                  <a:lnTo>
                    <a:pt x="4695899" y="810323"/>
                  </a:lnTo>
                  <a:lnTo>
                    <a:pt x="4693462" y="810323"/>
                  </a:lnTo>
                  <a:cubicBezTo>
                    <a:pt x="4650001" y="896026"/>
                    <a:pt x="4582982" y="938878"/>
                    <a:pt x="4492404" y="938878"/>
                  </a:cubicBezTo>
                  <a:cubicBezTo>
                    <a:pt x="4344962" y="938878"/>
                    <a:pt x="4271241" y="846066"/>
                    <a:pt x="4271241" y="660444"/>
                  </a:cubicBezTo>
                  <a:close/>
                  <a:moveTo>
                    <a:pt x="1557570" y="299759"/>
                  </a:moveTo>
                  <a:lnTo>
                    <a:pt x="1614232" y="299759"/>
                  </a:lnTo>
                  <a:lnTo>
                    <a:pt x="1614232" y="646431"/>
                  </a:lnTo>
                  <a:cubicBezTo>
                    <a:pt x="1614232" y="730915"/>
                    <a:pt x="1628143" y="792248"/>
                    <a:pt x="1655966" y="830429"/>
                  </a:cubicBezTo>
                  <a:cubicBezTo>
                    <a:pt x="1683789" y="868609"/>
                    <a:pt x="1727555" y="887700"/>
                    <a:pt x="1787263" y="887700"/>
                  </a:cubicBezTo>
                  <a:cubicBezTo>
                    <a:pt x="1845346" y="887700"/>
                    <a:pt x="1892361" y="866375"/>
                    <a:pt x="1928308" y="823727"/>
                  </a:cubicBezTo>
                  <a:cubicBezTo>
                    <a:pt x="1964255" y="781078"/>
                    <a:pt x="1982228" y="724213"/>
                    <a:pt x="1982228" y="653133"/>
                  </a:cubicBezTo>
                  <a:lnTo>
                    <a:pt x="1982228" y="299759"/>
                  </a:lnTo>
                  <a:lnTo>
                    <a:pt x="2038280" y="299759"/>
                  </a:lnTo>
                  <a:lnTo>
                    <a:pt x="2038280" y="923646"/>
                  </a:lnTo>
                  <a:lnTo>
                    <a:pt x="1982228" y="923646"/>
                  </a:lnTo>
                  <a:lnTo>
                    <a:pt x="1982228" y="810323"/>
                  </a:lnTo>
                  <a:lnTo>
                    <a:pt x="1979791" y="810323"/>
                  </a:lnTo>
                  <a:cubicBezTo>
                    <a:pt x="1936330" y="896026"/>
                    <a:pt x="1869311" y="938878"/>
                    <a:pt x="1778733" y="938878"/>
                  </a:cubicBezTo>
                  <a:cubicBezTo>
                    <a:pt x="1631291" y="938878"/>
                    <a:pt x="1557570" y="846066"/>
                    <a:pt x="1557570" y="660444"/>
                  </a:cubicBezTo>
                  <a:close/>
                  <a:moveTo>
                    <a:pt x="827415" y="299759"/>
                  </a:moveTo>
                  <a:lnTo>
                    <a:pt x="883467" y="299759"/>
                  </a:lnTo>
                  <a:lnTo>
                    <a:pt x="883467" y="923646"/>
                  </a:lnTo>
                  <a:lnTo>
                    <a:pt x="827415" y="923646"/>
                  </a:lnTo>
                  <a:close/>
                  <a:moveTo>
                    <a:pt x="9869112" y="284527"/>
                  </a:moveTo>
                  <a:cubicBezTo>
                    <a:pt x="9946692" y="284527"/>
                    <a:pt x="10006197" y="311741"/>
                    <a:pt x="10047627" y="366169"/>
                  </a:cubicBezTo>
                  <a:cubicBezTo>
                    <a:pt x="10089057" y="420596"/>
                    <a:pt x="10109772" y="494927"/>
                    <a:pt x="10109772" y="589160"/>
                  </a:cubicBezTo>
                  <a:lnTo>
                    <a:pt x="10109772" y="614140"/>
                  </a:lnTo>
                  <a:lnTo>
                    <a:pt x="9647949" y="614140"/>
                  </a:lnTo>
                  <a:cubicBezTo>
                    <a:pt x="9647949" y="699843"/>
                    <a:pt x="9667750" y="766862"/>
                    <a:pt x="9707353" y="815197"/>
                  </a:cubicBezTo>
                  <a:cubicBezTo>
                    <a:pt x="9746955" y="863532"/>
                    <a:pt x="9801281" y="887700"/>
                    <a:pt x="9870331" y="887700"/>
                  </a:cubicBezTo>
                  <a:cubicBezTo>
                    <a:pt x="9940194" y="887700"/>
                    <a:pt x="10008431" y="861907"/>
                    <a:pt x="10075044" y="810323"/>
                  </a:cubicBezTo>
                  <a:lnTo>
                    <a:pt x="10075044" y="870031"/>
                  </a:lnTo>
                  <a:cubicBezTo>
                    <a:pt x="10010462" y="915929"/>
                    <a:pt x="9938366" y="938878"/>
                    <a:pt x="9858755" y="938878"/>
                  </a:cubicBezTo>
                  <a:cubicBezTo>
                    <a:pt x="9778332" y="938878"/>
                    <a:pt x="9713344" y="910039"/>
                    <a:pt x="9663790" y="852362"/>
                  </a:cubicBezTo>
                  <a:cubicBezTo>
                    <a:pt x="9614236" y="794685"/>
                    <a:pt x="9589460" y="713247"/>
                    <a:pt x="9589460" y="608047"/>
                  </a:cubicBezTo>
                  <a:cubicBezTo>
                    <a:pt x="9589460" y="517063"/>
                    <a:pt x="9615354" y="440397"/>
                    <a:pt x="9667141" y="378049"/>
                  </a:cubicBezTo>
                  <a:cubicBezTo>
                    <a:pt x="9718929" y="315701"/>
                    <a:pt x="9786252" y="284527"/>
                    <a:pt x="9869112" y="284527"/>
                  </a:cubicBezTo>
                  <a:close/>
                  <a:moveTo>
                    <a:pt x="9239528" y="284527"/>
                  </a:moveTo>
                  <a:cubicBezTo>
                    <a:pt x="9306953" y="284527"/>
                    <a:pt x="9358538" y="306968"/>
                    <a:pt x="9394281" y="351851"/>
                  </a:cubicBezTo>
                  <a:cubicBezTo>
                    <a:pt x="9430024" y="396733"/>
                    <a:pt x="9447896" y="460808"/>
                    <a:pt x="9447896" y="544074"/>
                  </a:cubicBezTo>
                  <a:lnTo>
                    <a:pt x="9447896" y="923646"/>
                  </a:lnTo>
                  <a:lnTo>
                    <a:pt x="9391844" y="923646"/>
                  </a:lnTo>
                  <a:lnTo>
                    <a:pt x="9391844" y="560524"/>
                  </a:lnTo>
                  <a:cubicBezTo>
                    <a:pt x="9391844" y="410645"/>
                    <a:pt x="9337822" y="335705"/>
                    <a:pt x="9229780" y="335705"/>
                  </a:cubicBezTo>
                  <a:cubicBezTo>
                    <a:pt x="9169666" y="335705"/>
                    <a:pt x="9120315" y="357740"/>
                    <a:pt x="9081728" y="401811"/>
                  </a:cubicBezTo>
                  <a:cubicBezTo>
                    <a:pt x="9043141" y="445881"/>
                    <a:pt x="9023848" y="500410"/>
                    <a:pt x="9023848" y="565398"/>
                  </a:cubicBezTo>
                  <a:lnTo>
                    <a:pt x="9023848" y="923646"/>
                  </a:lnTo>
                  <a:lnTo>
                    <a:pt x="8967796" y="923646"/>
                  </a:lnTo>
                  <a:lnTo>
                    <a:pt x="8967796" y="299759"/>
                  </a:lnTo>
                  <a:lnTo>
                    <a:pt x="9023848" y="299759"/>
                  </a:lnTo>
                  <a:lnTo>
                    <a:pt x="9023848" y="413082"/>
                  </a:lnTo>
                  <a:lnTo>
                    <a:pt x="9026285" y="413082"/>
                  </a:lnTo>
                  <a:cubicBezTo>
                    <a:pt x="9071777" y="327379"/>
                    <a:pt x="9142858" y="284527"/>
                    <a:pt x="9239528" y="284527"/>
                  </a:cubicBezTo>
                  <a:close/>
                  <a:moveTo>
                    <a:pt x="8058428" y="284527"/>
                  </a:moveTo>
                  <a:cubicBezTo>
                    <a:pt x="8125853" y="284527"/>
                    <a:pt x="8177438" y="306968"/>
                    <a:pt x="8213181" y="351851"/>
                  </a:cubicBezTo>
                  <a:cubicBezTo>
                    <a:pt x="8248925" y="396733"/>
                    <a:pt x="8266796" y="460808"/>
                    <a:pt x="8266796" y="544074"/>
                  </a:cubicBezTo>
                  <a:lnTo>
                    <a:pt x="8266796" y="923646"/>
                  </a:lnTo>
                  <a:lnTo>
                    <a:pt x="8210744" y="923646"/>
                  </a:lnTo>
                  <a:lnTo>
                    <a:pt x="8210744" y="560524"/>
                  </a:lnTo>
                  <a:cubicBezTo>
                    <a:pt x="8210744" y="410645"/>
                    <a:pt x="8156722" y="335705"/>
                    <a:pt x="8048680" y="335705"/>
                  </a:cubicBezTo>
                  <a:cubicBezTo>
                    <a:pt x="7988565" y="335705"/>
                    <a:pt x="7939215" y="357740"/>
                    <a:pt x="7900628" y="401811"/>
                  </a:cubicBezTo>
                  <a:cubicBezTo>
                    <a:pt x="7862041" y="445881"/>
                    <a:pt x="7842748" y="500410"/>
                    <a:pt x="7842748" y="565398"/>
                  </a:cubicBezTo>
                  <a:lnTo>
                    <a:pt x="7842748" y="923646"/>
                  </a:lnTo>
                  <a:lnTo>
                    <a:pt x="7786696" y="923646"/>
                  </a:lnTo>
                  <a:lnTo>
                    <a:pt x="7786696" y="299759"/>
                  </a:lnTo>
                  <a:lnTo>
                    <a:pt x="7842748" y="299759"/>
                  </a:lnTo>
                  <a:lnTo>
                    <a:pt x="7842748" y="413082"/>
                  </a:lnTo>
                  <a:lnTo>
                    <a:pt x="7845185" y="413082"/>
                  </a:lnTo>
                  <a:cubicBezTo>
                    <a:pt x="7890677" y="327379"/>
                    <a:pt x="7961758" y="284527"/>
                    <a:pt x="8058428" y="284527"/>
                  </a:cubicBezTo>
                  <a:close/>
                  <a:moveTo>
                    <a:pt x="6160396" y="284527"/>
                  </a:moveTo>
                  <a:cubicBezTo>
                    <a:pt x="6249348" y="284527"/>
                    <a:pt x="6319617" y="313569"/>
                    <a:pt x="6371201" y="371652"/>
                  </a:cubicBezTo>
                  <a:cubicBezTo>
                    <a:pt x="6422786" y="429735"/>
                    <a:pt x="6448578" y="510158"/>
                    <a:pt x="6448578" y="612921"/>
                  </a:cubicBezTo>
                  <a:cubicBezTo>
                    <a:pt x="6448578" y="709997"/>
                    <a:pt x="6422278" y="788592"/>
                    <a:pt x="6369678" y="848707"/>
                  </a:cubicBezTo>
                  <a:cubicBezTo>
                    <a:pt x="6317078" y="908821"/>
                    <a:pt x="6245083" y="938878"/>
                    <a:pt x="6153694" y="938878"/>
                  </a:cubicBezTo>
                  <a:cubicBezTo>
                    <a:pt x="6062710" y="938878"/>
                    <a:pt x="5990715" y="908922"/>
                    <a:pt x="5937709" y="849011"/>
                  </a:cubicBezTo>
                  <a:cubicBezTo>
                    <a:pt x="5884703" y="789100"/>
                    <a:pt x="5858200" y="711216"/>
                    <a:pt x="5858200" y="615358"/>
                  </a:cubicBezTo>
                  <a:cubicBezTo>
                    <a:pt x="5858200" y="511783"/>
                    <a:pt x="5885922" y="430751"/>
                    <a:pt x="5941364" y="372261"/>
                  </a:cubicBezTo>
                  <a:cubicBezTo>
                    <a:pt x="5996808" y="313772"/>
                    <a:pt x="6069818" y="284527"/>
                    <a:pt x="6160396" y="284527"/>
                  </a:cubicBezTo>
                  <a:close/>
                  <a:moveTo>
                    <a:pt x="2464371" y="284527"/>
                  </a:moveTo>
                  <a:cubicBezTo>
                    <a:pt x="2528547" y="284527"/>
                    <a:pt x="2578202" y="304430"/>
                    <a:pt x="2613336" y="344235"/>
                  </a:cubicBezTo>
                  <a:cubicBezTo>
                    <a:pt x="2648470" y="384040"/>
                    <a:pt x="2666037" y="441921"/>
                    <a:pt x="2666037" y="517876"/>
                  </a:cubicBezTo>
                  <a:lnTo>
                    <a:pt x="2666037" y="923646"/>
                  </a:lnTo>
                  <a:lnTo>
                    <a:pt x="2609985" y="923646"/>
                  </a:lnTo>
                  <a:lnTo>
                    <a:pt x="2609985" y="798747"/>
                  </a:lnTo>
                  <a:lnTo>
                    <a:pt x="2607548" y="798747"/>
                  </a:lnTo>
                  <a:cubicBezTo>
                    <a:pt x="2587645" y="841395"/>
                    <a:pt x="2558705" y="875413"/>
                    <a:pt x="2520728" y="900799"/>
                  </a:cubicBezTo>
                  <a:cubicBezTo>
                    <a:pt x="2482750" y="926185"/>
                    <a:pt x="2440609" y="938878"/>
                    <a:pt x="2394305" y="938878"/>
                  </a:cubicBezTo>
                  <a:cubicBezTo>
                    <a:pt x="2335003" y="938878"/>
                    <a:pt x="2288090" y="922225"/>
                    <a:pt x="2253565" y="888918"/>
                  </a:cubicBezTo>
                  <a:cubicBezTo>
                    <a:pt x="2219040" y="855612"/>
                    <a:pt x="2201777" y="813572"/>
                    <a:pt x="2201777" y="762800"/>
                  </a:cubicBezTo>
                  <a:cubicBezTo>
                    <a:pt x="2201777" y="653945"/>
                    <a:pt x="2273874" y="588144"/>
                    <a:pt x="2418066" y="565398"/>
                  </a:cubicBezTo>
                  <a:lnTo>
                    <a:pt x="2609985" y="536763"/>
                  </a:lnTo>
                  <a:cubicBezTo>
                    <a:pt x="2609985" y="402725"/>
                    <a:pt x="2559619" y="335705"/>
                    <a:pt x="2458887" y="335705"/>
                  </a:cubicBezTo>
                  <a:cubicBezTo>
                    <a:pt x="2390243" y="335705"/>
                    <a:pt x="2323427" y="363325"/>
                    <a:pt x="2258439" y="418565"/>
                  </a:cubicBezTo>
                  <a:lnTo>
                    <a:pt x="2258439" y="350937"/>
                  </a:lnTo>
                  <a:cubicBezTo>
                    <a:pt x="2281591" y="332659"/>
                    <a:pt x="2312968" y="317021"/>
                    <a:pt x="2352570" y="304024"/>
                  </a:cubicBezTo>
                  <a:cubicBezTo>
                    <a:pt x="2392173" y="291026"/>
                    <a:pt x="2429439" y="284527"/>
                    <a:pt x="2464371" y="284527"/>
                  </a:cubicBezTo>
                  <a:close/>
                  <a:moveTo>
                    <a:pt x="1256402" y="284527"/>
                  </a:moveTo>
                  <a:cubicBezTo>
                    <a:pt x="1310018" y="284527"/>
                    <a:pt x="1355916" y="295494"/>
                    <a:pt x="1394096" y="317427"/>
                  </a:cubicBezTo>
                  <a:lnTo>
                    <a:pt x="1394096" y="380791"/>
                  </a:lnTo>
                  <a:cubicBezTo>
                    <a:pt x="1347792" y="350734"/>
                    <a:pt x="1299863" y="335705"/>
                    <a:pt x="1250310" y="335705"/>
                  </a:cubicBezTo>
                  <a:cubicBezTo>
                    <a:pt x="1209286" y="335705"/>
                    <a:pt x="1176183" y="346368"/>
                    <a:pt x="1151000" y="367692"/>
                  </a:cubicBezTo>
                  <a:cubicBezTo>
                    <a:pt x="1125817" y="389016"/>
                    <a:pt x="1113225" y="416738"/>
                    <a:pt x="1113225" y="450857"/>
                  </a:cubicBezTo>
                  <a:cubicBezTo>
                    <a:pt x="1113225" y="480507"/>
                    <a:pt x="1121146" y="504573"/>
                    <a:pt x="1136987" y="523054"/>
                  </a:cubicBezTo>
                  <a:cubicBezTo>
                    <a:pt x="1152827" y="541535"/>
                    <a:pt x="1187759" y="562758"/>
                    <a:pt x="1241780" y="586723"/>
                  </a:cubicBezTo>
                  <a:cubicBezTo>
                    <a:pt x="1306768" y="615967"/>
                    <a:pt x="1351448" y="643080"/>
                    <a:pt x="1375818" y="668060"/>
                  </a:cubicBezTo>
                  <a:cubicBezTo>
                    <a:pt x="1400189" y="693039"/>
                    <a:pt x="1412374" y="726244"/>
                    <a:pt x="1412374" y="767674"/>
                  </a:cubicBezTo>
                  <a:cubicBezTo>
                    <a:pt x="1412374" y="817228"/>
                    <a:pt x="1393792" y="858150"/>
                    <a:pt x="1356627" y="890441"/>
                  </a:cubicBezTo>
                  <a:cubicBezTo>
                    <a:pt x="1319461" y="922732"/>
                    <a:pt x="1268182" y="938878"/>
                    <a:pt x="1202787" y="938878"/>
                  </a:cubicBezTo>
                  <a:cubicBezTo>
                    <a:pt x="1142673" y="938878"/>
                    <a:pt x="1092510" y="924662"/>
                    <a:pt x="1052299" y="896229"/>
                  </a:cubicBezTo>
                  <a:lnTo>
                    <a:pt x="1052299" y="828601"/>
                  </a:lnTo>
                  <a:cubicBezTo>
                    <a:pt x="1073420" y="846879"/>
                    <a:pt x="1099009" y="861298"/>
                    <a:pt x="1129066" y="871859"/>
                  </a:cubicBezTo>
                  <a:cubicBezTo>
                    <a:pt x="1159123" y="882419"/>
                    <a:pt x="1185118" y="887700"/>
                    <a:pt x="1207052" y="887700"/>
                  </a:cubicBezTo>
                  <a:cubicBezTo>
                    <a:pt x="1304941" y="887700"/>
                    <a:pt x="1353885" y="847691"/>
                    <a:pt x="1353885" y="767674"/>
                  </a:cubicBezTo>
                  <a:cubicBezTo>
                    <a:pt x="1353885" y="740054"/>
                    <a:pt x="1343121" y="716496"/>
                    <a:pt x="1321594" y="697000"/>
                  </a:cubicBezTo>
                  <a:cubicBezTo>
                    <a:pt x="1300066" y="677503"/>
                    <a:pt x="1265135" y="657397"/>
                    <a:pt x="1216800" y="636682"/>
                  </a:cubicBezTo>
                  <a:cubicBezTo>
                    <a:pt x="1157092" y="610687"/>
                    <a:pt x="1115155" y="583778"/>
                    <a:pt x="1090987" y="555955"/>
                  </a:cubicBezTo>
                  <a:cubicBezTo>
                    <a:pt x="1066819" y="528132"/>
                    <a:pt x="1054736" y="494317"/>
                    <a:pt x="1054736" y="454512"/>
                  </a:cubicBezTo>
                  <a:cubicBezTo>
                    <a:pt x="1054736" y="403740"/>
                    <a:pt x="1074131" y="362716"/>
                    <a:pt x="1112921" y="331441"/>
                  </a:cubicBezTo>
                  <a:cubicBezTo>
                    <a:pt x="1151710" y="300165"/>
                    <a:pt x="1199538" y="284527"/>
                    <a:pt x="1256402" y="284527"/>
                  </a:cubicBezTo>
                  <a:close/>
                  <a:moveTo>
                    <a:pt x="3994811" y="118807"/>
                  </a:moveTo>
                  <a:lnTo>
                    <a:pt x="3994811" y="299759"/>
                  </a:lnTo>
                  <a:lnTo>
                    <a:pt x="4159313" y="299759"/>
                  </a:lnTo>
                  <a:lnTo>
                    <a:pt x="4159313" y="350937"/>
                  </a:lnTo>
                  <a:lnTo>
                    <a:pt x="3994811" y="350937"/>
                  </a:lnTo>
                  <a:lnTo>
                    <a:pt x="3994811" y="762800"/>
                  </a:lnTo>
                  <a:cubicBezTo>
                    <a:pt x="3994811" y="805855"/>
                    <a:pt x="4001615" y="837029"/>
                    <a:pt x="4015222" y="856322"/>
                  </a:cubicBezTo>
                  <a:cubicBezTo>
                    <a:pt x="4028829" y="875616"/>
                    <a:pt x="4051879" y="885263"/>
                    <a:pt x="4084373" y="885263"/>
                  </a:cubicBezTo>
                  <a:cubicBezTo>
                    <a:pt x="4107525" y="885263"/>
                    <a:pt x="4132505" y="877748"/>
                    <a:pt x="4159313" y="862720"/>
                  </a:cubicBezTo>
                  <a:lnTo>
                    <a:pt x="4159313" y="915117"/>
                  </a:lnTo>
                  <a:cubicBezTo>
                    <a:pt x="4130068" y="928926"/>
                    <a:pt x="4102651" y="935832"/>
                    <a:pt x="4077062" y="935832"/>
                  </a:cubicBezTo>
                  <a:cubicBezTo>
                    <a:pt x="3984860" y="935832"/>
                    <a:pt x="3938759" y="880591"/>
                    <a:pt x="3938759" y="770111"/>
                  </a:cubicBezTo>
                  <a:lnTo>
                    <a:pt x="3938759" y="350937"/>
                  </a:lnTo>
                  <a:lnTo>
                    <a:pt x="3826654" y="350937"/>
                  </a:lnTo>
                  <a:lnTo>
                    <a:pt x="3826654" y="299759"/>
                  </a:lnTo>
                  <a:lnTo>
                    <a:pt x="3938759" y="299759"/>
                  </a:lnTo>
                  <a:lnTo>
                    <a:pt x="3938759" y="137694"/>
                  </a:lnTo>
                  <a:cubicBezTo>
                    <a:pt x="3947695" y="134445"/>
                    <a:pt x="3957037" y="131195"/>
                    <a:pt x="3966785" y="127946"/>
                  </a:cubicBezTo>
                  <a:cubicBezTo>
                    <a:pt x="3976533" y="125103"/>
                    <a:pt x="3985875" y="122056"/>
                    <a:pt x="3994811" y="118807"/>
                  </a:cubicBezTo>
                  <a:close/>
                  <a:moveTo>
                    <a:pt x="7211940" y="90172"/>
                  </a:moveTo>
                  <a:cubicBezTo>
                    <a:pt x="7110396" y="90172"/>
                    <a:pt x="7026825" y="126931"/>
                    <a:pt x="6961227" y="200449"/>
                  </a:cubicBezTo>
                  <a:cubicBezTo>
                    <a:pt x="6895630" y="273966"/>
                    <a:pt x="6862831" y="370230"/>
                    <a:pt x="6862831" y="489240"/>
                  </a:cubicBezTo>
                  <a:cubicBezTo>
                    <a:pt x="6862831" y="609468"/>
                    <a:pt x="6893904" y="705225"/>
                    <a:pt x="6956049" y="776509"/>
                  </a:cubicBezTo>
                  <a:cubicBezTo>
                    <a:pt x="7018194" y="847793"/>
                    <a:pt x="7101054" y="883435"/>
                    <a:pt x="7204629" y="883435"/>
                  </a:cubicBezTo>
                  <a:cubicBezTo>
                    <a:pt x="7312672" y="883435"/>
                    <a:pt x="7398172" y="848199"/>
                    <a:pt x="7461129" y="777727"/>
                  </a:cubicBezTo>
                  <a:cubicBezTo>
                    <a:pt x="7524087" y="707256"/>
                    <a:pt x="7555566" y="609062"/>
                    <a:pt x="7555566" y="483148"/>
                  </a:cubicBezTo>
                  <a:cubicBezTo>
                    <a:pt x="7555566" y="359670"/>
                    <a:pt x="7524798" y="263304"/>
                    <a:pt x="7463262" y="194051"/>
                  </a:cubicBezTo>
                  <a:cubicBezTo>
                    <a:pt x="7401726" y="124798"/>
                    <a:pt x="7317952" y="90172"/>
                    <a:pt x="7211940" y="90172"/>
                  </a:cubicBezTo>
                  <a:close/>
                  <a:moveTo>
                    <a:pt x="8738038" y="49960"/>
                  </a:moveTo>
                  <a:cubicBezTo>
                    <a:pt x="8750629" y="49960"/>
                    <a:pt x="8761697" y="54022"/>
                    <a:pt x="8771242" y="62145"/>
                  </a:cubicBezTo>
                  <a:cubicBezTo>
                    <a:pt x="8780788" y="70269"/>
                    <a:pt x="8785560" y="81236"/>
                    <a:pt x="8785560" y="95046"/>
                  </a:cubicBezTo>
                  <a:cubicBezTo>
                    <a:pt x="8785560" y="108043"/>
                    <a:pt x="8780889" y="119213"/>
                    <a:pt x="8771547" y="128555"/>
                  </a:cubicBezTo>
                  <a:cubicBezTo>
                    <a:pt x="8762205" y="137897"/>
                    <a:pt x="8751035" y="142568"/>
                    <a:pt x="8738038" y="142568"/>
                  </a:cubicBezTo>
                  <a:cubicBezTo>
                    <a:pt x="8725852" y="142568"/>
                    <a:pt x="8715088" y="138100"/>
                    <a:pt x="8705746" y="129164"/>
                  </a:cubicBezTo>
                  <a:cubicBezTo>
                    <a:pt x="8696404" y="120229"/>
                    <a:pt x="8691733" y="108856"/>
                    <a:pt x="8691733" y="95046"/>
                  </a:cubicBezTo>
                  <a:cubicBezTo>
                    <a:pt x="8691733" y="81642"/>
                    <a:pt x="8696506" y="70777"/>
                    <a:pt x="8706051" y="62450"/>
                  </a:cubicBezTo>
                  <a:cubicBezTo>
                    <a:pt x="8715596" y="54123"/>
                    <a:pt x="8726258" y="49960"/>
                    <a:pt x="8738038" y="49960"/>
                  </a:cubicBezTo>
                  <a:close/>
                  <a:moveTo>
                    <a:pt x="5673528" y="49960"/>
                  </a:moveTo>
                  <a:cubicBezTo>
                    <a:pt x="5686119" y="49960"/>
                    <a:pt x="5697187" y="54022"/>
                    <a:pt x="5706732" y="62145"/>
                  </a:cubicBezTo>
                  <a:cubicBezTo>
                    <a:pt x="5716278" y="70269"/>
                    <a:pt x="5721050" y="81236"/>
                    <a:pt x="5721050" y="95046"/>
                  </a:cubicBezTo>
                  <a:cubicBezTo>
                    <a:pt x="5721050" y="108043"/>
                    <a:pt x="5716379" y="119213"/>
                    <a:pt x="5707037" y="128555"/>
                  </a:cubicBezTo>
                  <a:cubicBezTo>
                    <a:pt x="5697695" y="137897"/>
                    <a:pt x="5686525" y="142568"/>
                    <a:pt x="5673528" y="142568"/>
                  </a:cubicBezTo>
                  <a:cubicBezTo>
                    <a:pt x="5661342" y="142568"/>
                    <a:pt x="5650578" y="138100"/>
                    <a:pt x="5641236" y="129164"/>
                  </a:cubicBezTo>
                  <a:cubicBezTo>
                    <a:pt x="5631894" y="120229"/>
                    <a:pt x="5627223" y="108856"/>
                    <a:pt x="5627223" y="95046"/>
                  </a:cubicBezTo>
                  <a:cubicBezTo>
                    <a:pt x="5627223" y="81642"/>
                    <a:pt x="5631996" y="70777"/>
                    <a:pt x="5641541" y="62450"/>
                  </a:cubicBezTo>
                  <a:cubicBezTo>
                    <a:pt x="5651086" y="54123"/>
                    <a:pt x="5661748" y="49960"/>
                    <a:pt x="5673528" y="49960"/>
                  </a:cubicBezTo>
                  <a:close/>
                  <a:moveTo>
                    <a:pt x="854832" y="49960"/>
                  </a:moveTo>
                  <a:cubicBezTo>
                    <a:pt x="867423" y="49960"/>
                    <a:pt x="878491" y="54022"/>
                    <a:pt x="888037" y="62145"/>
                  </a:cubicBezTo>
                  <a:cubicBezTo>
                    <a:pt x="897582" y="70269"/>
                    <a:pt x="902354" y="81236"/>
                    <a:pt x="902354" y="95046"/>
                  </a:cubicBezTo>
                  <a:cubicBezTo>
                    <a:pt x="902354" y="108043"/>
                    <a:pt x="897683" y="119213"/>
                    <a:pt x="888341" y="128555"/>
                  </a:cubicBezTo>
                  <a:cubicBezTo>
                    <a:pt x="878999" y="137897"/>
                    <a:pt x="867829" y="142568"/>
                    <a:pt x="854832" y="142568"/>
                  </a:cubicBezTo>
                  <a:cubicBezTo>
                    <a:pt x="842646" y="142568"/>
                    <a:pt x="831883" y="138100"/>
                    <a:pt x="822541" y="129164"/>
                  </a:cubicBezTo>
                  <a:cubicBezTo>
                    <a:pt x="813199" y="120229"/>
                    <a:pt x="808528" y="108856"/>
                    <a:pt x="808528" y="95046"/>
                  </a:cubicBezTo>
                  <a:cubicBezTo>
                    <a:pt x="808528" y="81642"/>
                    <a:pt x="813300" y="70777"/>
                    <a:pt x="822845" y="62450"/>
                  </a:cubicBezTo>
                  <a:cubicBezTo>
                    <a:pt x="832390" y="54123"/>
                    <a:pt x="843052" y="49960"/>
                    <a:pt x="854832" y="49960"/>
                  </a:cubicBezTo>
                  <a:close/>
                  <a:moveTo>
                    <a:pt x="0" y="49960"/>
                  </a:moveTo>
                  <a:lnTo>
                    <a:pt x="67629" y="49960"/>
                  </a:lnTo>
                  <a:lnTo>
                    <a:pt x="320474" y="753661"/>
                  </a:lnTo>
                  <a:cubicBezTo>
                    <a:pt x="331034" y="782906"/>
                    <a:pt x="338548" y="810526"/>
                    <a:pt x="343016" y="836521"/>
                  </a:cubicBezTo>
                  <a:lnTo>
                    <a:pt x="345453" y="836521"/>
                  </a:lnTo>
                  <a:cubicBezTo>
                    <a:pt x="349515" y="815806"/>
                    <a:pt x="357842" y="787780"/>
                    <a:pt x="370433" y="752443"/>
                  </a:cubicBezTo>
                  <a:lnTo>
                    <a:pt x="639119" y="49960"/>
                  </a:lnTo>
                  <a:lnTo>
                    <a:pt x="703701" y="49960"/>
                  </a:lnTo>
                  <a:lnTo>
                    <a:pt x="364341" y="923646"/>
                  </a:lnTo>
                  <a:lnTo>
                    <a:pt x="319255" y="923646"/>
                  </a:lnTo>
                  <a:close/>
                  <a:moveTo>
                    <a:pt x="7222297" y="35338"/>
                  </a:moveTo>
                  <a:cubicBezTo>
                    <a:pt x="7340089" y="35338"/>
                    <a:pt x="7435439" y="75651"/>
                    <a:pt x="7508347" y="156277"/>
                  </a:cubicBezTo>
                  <a:cubicBezTo>
                    <a:pt x="7581256" y="236903"/>
                    <a:pt x="7617710" y="342610"/>
                    <a:pt x="7617710" y="473399"/>
                  </a:cubicBezTo>
                  <a:cubicBezTo>
                    <a:pt x="7617710" y="617998"/>
                    <a:pt x="7580342" y="731728"/>
                    <a:pt x="7505606" y="814588"/>
                  </a:cubicBezTo>
                  <a:cubicBezTo>
                    <a:pt x="7430869" y="897448"/>
                    <a:pt x="7330950" y="938878"/>
                    <a:pt x="7205847" y="938878"/>
                  </a:cubicBezTo>
                  <a:cubicBezTo>
                    <a:pt x="7082370" y="938878"/>
                    <a:pt x="6983973" y="897854"/>
                    <a:pt x="6910658" y="815806"/>
                  </a:cubicBezTo>
                  <a:cubicBezTo>
                    <a:pt x="6837343" y="733759"/>
                    <a:pt x="6800686" y="627137"/>
                    <a:pt x="6800686" y="495942"/>
                  </a:cubicBezTo>
                  <a:cubicBezTo>
                    <a:pt x="6800686" y="356623"/>
                    <a:pt x="6838359" y="245026"/>
                    <a:pt x="6913705" y="161151"/>
                  </a:cubicBezTo>
                  <a:cubicBezTo>
                    <a:pt x="6989050" y="77275"/>
                    <a:pt x="7091915" y="35338"/>
                    <a:pt x="7222297" y="35338"/>
                  </a:cubicBezTo>
                  <a:close/>
                  <a:moveTo>
                    <a:pt x="3546890" y="35338"/>
                  </a:moveTo>
                  <a:cubicBezTo>
                    <a:pt x="3598881" y="35338"/>
                    <a:pt x="3650871" y="44070"/>
                    <a:pt x="3702862" y="61536"/>
                  </a:cubicBezTo>
                  <a:lnTo>
                    <a:pt x="3702862" y="124900"/>
                  </a:lnTo>
                  <a:cubicBezTo>
                    <a:pt x="3651684" y="101748"/>
                    <a:pt x="3597053" y="90172"/>
                    <a:pt x="3538970" y="90172"/>
                  </a:cubicBezTo>
                  <a:cubicBezTo>
                    <a:pt x="3479668" y="90172"/>
                    <a:pt x="3432653" y="105200"/>
                    <a:pt x="3397925" y="135257"/>
                  </a:cubicBezTo>
                  <a:cubicBezTo>
                    <a:pt x="3363197" y="165314"/>
                    <a:pt x="3345833" y="203495"/>
                    <a:pt x="3345833" y="249799"/>
                  </a:cubicBezTo>
                  <a:cubicBezTo>
                    <a:pt x="3345833" y="294478"/>
                    <a:pt x="3357713" y="330019"/>
                    <a:pt x="3381475" y="356420"/>
                  </a:cubicBezTo>
                  <a:cubicBezTo>
                    <a:pt x="3405236" y="382822"/>
                    <a:pt x="3456516" y="418768"/>
                    <a:pt x="3535314" y="464260"/>
                  </a:cubicBezTo>
                  <a:cubicBezTo>
                    <a:pt x="3616956" y="510564"/>
                    <a:pt x="3671282" y="551690"/>
                    <a:pt x="3698292" y="587637"/>
                  </a:cubicBezTo>
                  <a:cubicBezTo>
                    <a:pt x="3725303" y="623583"/>
                    <a:pt x="3738809" y="664912"/>
                    <a:pt x="3738809" y="711622"/>
                  </a:cubicBezTo>
                  <a:cubicBezTo>
                    <a:pt x="3738809" y="778641"/>
                    <a:pt x="3715555" y="833272"/>
                    <a:pt x="3669048" y="875514"/>
                  </a:cubicBezTo>
                  <a:cubicBezTo>
                    <a:pt x="3622540" y="917757"/>
                    <a:pt x="3556841" y="938878"/>
                    <a:pt x="3471950" y="938878"/>
                  </a:cubicBezTo>
                  <a:cubicBezTo>
                    <a:pt x="3441893" y="938878"/>
                    <a:pt x="3407267" y="934207"/>
                    <a:pt x="3368071" y="924865"/>
                  </a:cubicBezTo>
                  <a:cubicBezTo>
                    <a:pt x="3328875" y="915523"/>
                    <a:pt x="3298919" y="904759"/>
                    <a:pt x="3278204" y="892574"/>
                  </a:cubicBezTo>
                  <a:lnTo>
                    <a:pt x="3278204" y="823727"/>
                  </a:lnTo>
                  <a:cubicBezTo>
                    <a:pt x="3340755" y="863532"/>
                    <a:pt x="3404119" y="883435"/>
                    <a:pt x="3468295" y="883435"/>
                  </a:cubicBezTo>
                  <a:cubicBezTo>
                    <a:pt x="3536533" y="883435"/>
                    <a:pt x="3588320" y="869320"/>
                    <a:pt x="3623657" y="841091"/>
                  </a:cubicBezTo>
                  <a:cubicBezTo>
                    <a:pt x="3658995" y="812861"/>
                    <a:pt x="3676664" y="773361"/>
                    <a:pt x="3676664" y="722589"/>
                  </a:cubicBezTo>
                  <a:cubicBezTo>
                    <a:pt x="3676664" y="677909"/>
                    <a:pt x="3664783" y="642267"/>
                    <a:pt x="3641022" y="615663"/>
                  </a:cubicBezTo>
                  <a:cubicBezTo>
                    <a:pt x="3617260" y="589058"/>
                    <a:pt x="3565777" y="552807"/>
                    <a:pt x="3486573" y="506909"/>
                  </a:cubicBezTo>
                  <a:cubicBezTo>
                    <a:pt x="3398026" y="455324"/>
                    <a:pt x="3341974" y="412168"/>
                    <a:pt x="3318416" y="377440"/>
                  </a:cubicBezTo>
                  <a:cubicBezTo>
                    <a:pt x="3294857" y="342712"/>
                    <a:pt x="3283078" y="302602"/>
                    <a:pt x="3283078" y="257110"/>
                  </a:cubicBezTo>
                  <a:cubicBezTo>
                    <a:pt x="3283078" y="195371"/>
                    <a:pt x="3307043" y="142974"/>
                    <a:pt x="3354972" y="99920"/>
                  </a:cubicBezTo>
                  <a:cubicBezTo>
                    <a:pt x="3402900" y="56865"/>
                    <a:pt x="3466873" y="35338"/>
                    <a:pt x="3546890" y="35338"/>
                  </a:cubicBezTo>
                  <a:close/>
                  <a:moveTo>
                    <a:pt x="8453446" y="0"/>
                  </a:moveTo>
                  <a:lnTo>
                    <a:pt x="8509498" y="0"/>
                  </a:lnTo>
                  <a:lnTo>
                    <a:pt x="8509498" y="923646"/>
                  </a:lnTo>
                  <a:lnTo>
                    <a:pt x="8453446" y="923646"/>
                  </a:lnTo>
                  <a:close/>
                  <a:moveTo>
                    <a:pt x="5393721" y="0"/>
                  </a:moveTo>
                  <a:lnTo>
                    <a:pt x="5449774" y="0"/>
                  </a:lnTo>
                  <a:lnTo>
                    <a:pt x="5449774" y="923646"/>
                  </a:lnTo>
                  <a:lnTo>
                    <a:pt x="5393721" y="923646"/>
                  </a:lnTo>
                  <a:lnTo>
                    <a:pt x="5393721" y="810323"/>
                  </a:lnTo>
                  <a:lnTo>
                    <a:pt x="5391284" y="810323"/>
                  </a:lnTo>
                  <a:cubicBezTo>
                    <a:pt x="5370975" y="849722"/>
                    <a:pt x="5340918" y="880998"/>
                    <a:pt x="5301113" y="904150"/>
                  </a:cubicBezTo>
                  <a:cubicBezTo>
                    <a:pt x="5261308" y="927302"/>
                    <a:pt x="5216425" y="938878"/>
                    <a:pt x="5166466" y="938878"/>
                  </a:cubicBezTo>
                  <a:cubicBezTo>
                    <a:pt x="5089698" y="938878"/>
                    <a:pt x="5027045" y="910852"/>
                    <a:pt x="4978507" y="854799"/>
                  </a:cubicBezTo>
                  <a:cubicBezTo>
                    <a:pt x="4929969" y="798747"/>
                    <a:pt x="4905700" y="721370"/>
                    <a:pt x="4905700" y="622669"/>
                  </a:cubicBezTo>
                  <a:cubicBezTo>
                    <a:pt x="4905700" y="521937"/>
                    <a:pt x="4932203" y="440397"/>
                    <a:pt x="4985209" y="378049"/>
                  </a:cubicBezTo>
                  <a:cubicBezTo>
                    <a:pt x="5038215" y="315701"/>
                    <a:pt x="5106960" y="284527"/>
                    <a:pt x="5191445" y="284527"/>
                  </a:cubicBezTo>
                  <a:cubicBezTo>
                    <a:pt x="5284866" y="284527"/>
                    <a:pt x="5351479" y="322911"/>
                    <a:pt x="5391284" y="399678"/>
                  </a:cubicBezTo>
                  <a:lnTo>
                    <a:pt x="5393721" y="399678"/>
                  </a:lnTo>
                  <a:close/>
                  <a:moveTo>
                    <a:pt x="2856240" y="0"/>
                  </a:moveTo>
                  <a:lnTo>
                    <a:pt x="2912292" y="0"/>
                  </a:lnTo>
                  <a:lnTo>
                    <a:pt x="2912292" y="923646"/>
                  </a:lnTo>
                  <a:lnTo>
                    <a:pt x="2856240" y="923646"/>
                  </a:lnTo>
                  <a:close/>
                </a:path>
              </a:pathLst>
            </a:custGeom>
            <a:solidFill>
              <a:schemeClr val="tx1"/>
            </a:solidFill>
            <a:ln w="12700">
              <a:solidFill>
                <a:schemeClr val="tx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800" dirty="0">
                <a:ln w="28575">
                  <a:solidFill>
                    <a:schemeClr val="tx1"/>
                  </a:solidFill>
                </a:ln>
                <a:latin typeface="Segoe Light" panose="020B0302040504020203" pitchFamily="34" charset="0"/>
              </a:endParaRPr>
            </a:p>
          </p:txBody>
        </p:sp>
      </p:gr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37696" r="27768"/>
          <a:stretch/>
        </p:blipFill>
        <p:spPr>
          <a:xfrm>
            <a:off x="8095785" y="0"/>
            <a:ext cx="4096215" cy="6858000"/>
          </a:xfrm>
          <a:prstGeom prst="rect">
            <a:avLst/>
          </a:prstGeom>
        </p:spPr>
      </p:pic>
    </p:spTree>
    <p:extLst>
      <p:ext uri="{BB962C8B-B14F-4D97-AF65-F5344CB8AC3E}">
        <p14:creationId xmlns:p14="http://schemas.microsoft.com/office/powerpoint/2010/main" val="21014958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Yeah, but what does it cost?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First five “Basic” users per subscription are free</a:t>
            </a:r>
          </a:p>
          <a:p>
            <a:pPr marL="0" indent="0">
              <a:buNone/>
            </a:pPr>
            <a:r>
              <a:rPr lang="en-US" dirty="0" smtClean="0"/>
              <a:t>	Additional “Basic” users are $20/month</a:t>
            </a:r>
          </a:p>
          <a:p>
            <a:pPr marL="0" indent="0">
              <a:buNone/>
            </a:pPr>
            <a:r>
              <a:rPr lang="en-US" dirty="0" smtClean="0"/>
              <a:t>	“Professional” users cost $45/month</a:t>
            </a:r>
          </a:p>
          <a:p>
            <a:pPr marL="0" indent="0">
              <a:buNone/>
            </a:pPr>
            <a:r>
              <a:rPr lang="en-US" dirty="0" smtClean="0"/>
              <a:t>	“Advanced” users cost $60/month</a:t>
            </a:r>
          </a:p>
          <a:p>
            <a:pPr marL="0" indent="0">
              <a:buNone/>
            </a:pPr>
            <a:r>
              <a:rPr lang="en-US" b="1" dirty="0" smtClean="0"/>
              <a:t>Existing MSDN subscribers can be added at no cost</a:t>
            </a:r>
          </a:p>
          <a:p>
            <a:pPr marL="0" indent="0">
              <a:buNone/>
            </a:pPr>
            <a:endParaRPr lang="en-US" dirty="0" smtClean="0"/>
          </a:p>
          <a:p>
            <a:pPr marL="0" indent="0">
              <a:buNone/>
            </a:pPr>
            <a:r>
              <a:rPr lang="en-US" dirty="0" smtClean="0"/>
              <a:t>You get </a:t>
            </a:r>
            <a:r>
              <a:rPr lang="en-US" b="1" dirty="0" smtClean="0"/>
              <a:t>60 Build Minutes per Month</a:t>
            </a:r>
            <a:r>
              <a:rPr lang="en-US" dirty="0" smtClean="0"/>
              <a:t>. </a:t>
            </a:r>
          </a:p>
          <a:p>
            <a:pPr marL="0" indent="0">
              <a:buNone/>
            </a:pPr>
            <a:r>
              <a:rPr lang="en-US" dirty="0" smtClean="0"/>
              <a:t>Additional Build Minutes cost $0.025 / minute</a:t>
            </a:r>
            <a:br>
              <a:rPr lang="en-US" dirty="0" smtClean="0"/>
            </a:br>
            <a:endParaRPr lang="en-US" dirty="0" smtClean="0"/>
          </a:p>
          <a:p>
            <a:pPr marL="0" indent="0">
              <a:buNone/>
            </a:pPr>
            <a:r>
              <a:rPr lang="en-US" dirty="0" smtClean="0"/>
              <a:t>You get </a:t>
            </a:r>
            <a:r>
              <a:rPr lang="en-US" b="1" dirty="0" smtClean="0"/>
              <a:t>15,000 Virtual User Minutes for Load Testing </a:t>
            </a:r>
            <a:r>
              <a:rPr lang="en-US" dirty="0" smtClean="0"/>
              <a:t>per Month</a:t>
            </a:r>
          </a:p>
          <a:p>
            <a:pPr marL="0" indent="0">
              <a:buNone/>
            </a:pPr>
            <a:r>
              <a:rPr lang="en-US" dirty="0" smtClean="0"/>
              <a:t>Additional Virtual User Minutes cost $.001 / minute</a:t>
            </a:r>
          </a:p>
          <a:p>
            <a:pPr marL="0" indent="0">
              <a:buNone/>
            </a:pPr>
            <a:endParaRPr lang="en-US" dirty="0" smtClean="0"/>
          </a:p>
        </p:txBody>
      </p:sp>
      <p:sp>
        <p:nvSpPr>
          <p:cNvPr id="4" name="TextBox 3"/>
          <p:cNvSpPr txBox="1"/>
          <p:nvPr/>
        </p:nvSpPr>
        <p:spPr>
          <a:xfrm>
            <a:off x="947853" y="6327140"/>
            <a:ext cx="8785995" cy="369332"/>
          </a:xfrm>
          <a:prstGeom prst="rect">
            <a:avLst/>
          </a:prstGeom>
          <a:noFill/>
        </p:spPr>
        <p:txBody>
          <a:bodyPr wrap="none" rtlCol="0">
            <a:spAutoFit/>
          </a:bodyPr>
          <a:lstStyle/>
          <a:p>
            <a:r>
              <a:rPr lang="en-US" dirty="0"/>
              <a:t>Learn More Here: </a:t>
            </a:r>
            <a:r>
              <a:rPr lang="en-US" dirty="0">
                <a:hlinkClick r:id="rId2"/>
              </a:rPr>
              <a:t>http://</a:t>
            </a:r>
            <a:r>
              <a:rPr lang="en-US" dirty="0" smtClean="0">
                <a:hlinkClick r:id="rId2"/>
              </a:rPr>
              <a:t>www.visualstudio.com/products/visual-studio-online-overview-vs</a:t>
            </a:r>
            <a:r>
              <a:rPr lang="en-US" dirty="0" smtClean="0"/>
              <a:t> </a:t>
            </a:r>
            <a:endParaRPr lang="en-US" dirty="0"/>
          </a:p>
        </p:txBody>
      </p:sp>
    </p:spTree>
    <p:extLst>
      <p:ext uri="{BB962C8B-B14F-4D97-AF65-F5344CB8AC3E}">
        <p14:creationId xmlns:p14="http://schemas.microsoft.com/office/powerpoint/2010/main" val="1379227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setup the billing</a:t>
            </a:r>
            <a:endParaRPr lang="en-US" dirty="0"/>
          </a:p>
        </p:txBody>
      </p:sp>
      <p:sp>
        <p:nvSpPr>
          <p:cNvPr id="4" name="Content Placeholder 3"/>
          <p:cNvSpPr>
            <a:spLocks noGrp="1"/>
          </p:cNvSpPr>
          <p:nvPr>
            <p:ph idx="1"/>
          </p:nvPr>
        </p:nvSpPr>
        <p:spPr/>
        <p:txBody>
          <a:bodyPr>
            <a:normAutofit/>
          </a:bodyPr>
          <a:lstStyle/>
          <a:p>
            <a:pPr marL="0" indent="0">
              <a:buNone/>
            </a:pPr>
            <a:r>
              <a:rPr lang="en-US" sz="2400" dirty="0" smtClean="0"/>
              <a:t>Sign into a paid </a:t>
            </a:r>
            <a:r>
              <a:rPr lang="en-US" sz="2400" dirty="0"/>
              <a:t>Azure </a:t>
            </a:r>
            <a:r>
              <a:rPr lang="en-US" sz="2400" dirty="0" smtClean="0"/>
              <a:t>(not a free MSND Azure Benefit) account, and click </a:t>
            </a:r>
            <a:br>
              <a:rPr lang="en-US" sz="2400" dirty="0" smtClean="0"/>
            </a:br>
            <a:r>
              <a:rPr lang="en-US" sz="2400" dirty="0" smtClean="0"/>
              <a:t>“</a:t>
            </a:r>
            <a:r>
              <a:rPr lang="en-US" sz="2400" b="1" dirty="0" smtClean="0"/>
              <a:t>+NEW</a:t>
            </a:r>
            <a:r>
              <a:rPr lang="en-US" sz="2400" dirty="0" smtClean="0"/>
              <a:t>” | “</a:t>
            </a:r>
            <a:r>
              <a:rPr lang="en-US" sz="2400" b="1" dirty="0" smtClean="0"/>
              <a:t>APP SERVICES</a:t>
            </a:r>
            <a:r>
              <a:rPr lang="en-US" sz="2400" dirty="0" smtClean="0"/>
              <a:t>” | “</a:t>
            </a:r>
            <a:r>
              <a:rPr lang="en-US" sz="2400" b="1" dirty="0" smtClean="0"/>
              <a:t>VISUAL STUDIO ONLINE</a:t>
            </a:r>
            <a:r>
              <a:rPr lang="en-US" sz="2400" dirty="0" smtClean="0"/>
              <a:t>” | “</a:t>
            </a:r>
            <a:r>
              <a:rPr lang="en-US" sz="2400" b="1" dirty="0" smtClean="0"/>
              <a:t>LINK TO EXISTING</a:t>
            </a:r>
            <a:r>
              <a:rPr lang="en-US" sz="2400" dirty="0" smtClean="0"/>
              <a:t>”</a:t>
            </a:r>
            <a:endParaRPr lang="en-US" sz="2400" dirty="0"/>
          </a:p>
        </p:txBody>
      </p:sp>
      <p:pic>
        <p:nvPicPr>
          <p:cNvPr id="6" name="Picture 5"/>
          <p:cNvPicPr>
            <a:picLocks noChangeAspect="1"/>
          </p:cNvPicPr>
          <p:nvPr/>
        </p:nvPicPr>
        <p:blipFill>
          <a:blip r:embed="rId2"/>
          <a:stretch>
            <a:fillRect/>
          </a:stretch>
        </p:blipFill>
        <p:spPr>
          <a:xfrm>
            <a:off x="838201" y="2777523"/>
            <a:ext cx="10515600" cy="3399440"/>
          </a:xfrm>
          <a:prstGeom prst="rect">
            <a:avLst/>
          </a:prstGeom>
        </p:spPr>
      </p:pic>
    </p:spTree>
    <p:extLst>
      <p:ext uri="{BB962C8B-B14F-4D97-AF65-F5344CB8AC3E}">
        <p14:creationId xmlns:p14="http://schemas.microsoft.com/office/powerpoint/2010/main" val="2622646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Once linked, you can monitor</a:t>
            </a:r>
            <a:endParaRPr lang="en-US" dirty="0"/>
          </a:p>
        </p:txBody>
      </p:sp>
      <p:pic>
        <p:nvPicPr>
          <p:cNvPr id="4" name="Picture 3"/>
          <p:cNvPicPr>
            <a:picLocks noChangeAspect="1"/>
          </p:cNvPicPr>
          <p:nvPr/>
        </p:nvPicPr>
        <p:blipFill>
          <a:blip r:embed="rId2"/>
          <a:stretch>
            <a:fillRect/>
          </a:stretch>
        </p:blipFill>
        <p:spPr>
          <a:xfrm>
            <a:off x="2823585" y="1422275"/>
            <a:ext cx="6514350" cy="5114139"/>
          </a:xfrm>
          <a:prstGeom prst="rect">
            <a:avLst/>
          </a:prstGeom>
        </p:spPr>
      </p:pic>
    </p:spTree>
    <p:extLst>
      <p:ext uri="{BB962C8B-B14F-4D97-AF65-F5344CB8AC3E}">
        <p14:creationId xmlns:p14="http://schemas.microsoft.com/office/powerpoint/2010/main" val="16112902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23585" y="1422275"/>
            <a:ext cx="6514350" cy="5114139"/>
          </a:xfrm>
          <a:prstGeom prst="rect">
            <a:avLst/>
          </a:prstGeom>
        </p:spPr>
      </p:pic>
      <p:sp>
        <p:nvSpPr>
          <p:cNvPr id="2" name="Title 1"/>
          <p:cNvSpPr>
            <a:spLocks noGrp="1"/>
          </p:cNvSpPr>
          <p:nvPr>
            <p:ph type="title"/>
          </p:nvPr>
        </p:nvSpPr>
        <p:spPr/>
        <p:txBody>
          <a:bodyPr/>
          <a:lstStyle/>
          <a:p>
            <a:r>
              <a:rPr lang="en-US" dirty="0" smtClean="0"/>
              <a:t>And manage your accounts</a:t>
            </a:r>
            <a:endParaRPr lang="en-US" dirty="0"/>
          </a:p>
        </p:txBody>
      </p:sp>
    </p:spTree>
    <p:extLst>
      <p:ext uri="{BB962C8B-B14F-4D97-AF65-F5344CB8AC3E}">
        <p14:creationId xmlns:p14="http://schemas.microsoft.com/office/powerpoint/2010/main" val="2803425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Dev/Test VM</a:t>
            </a:r>
            <a:r>
              <a:rPr lang="en-US" cap="small" dirty="0" smtClean="0"/>
              <a:t>s</a:t>
            </a:r>
            <a:r>
              <a:rPr lang="en-US" dirty="0" smtClean="0"/>
              <a:t> in Azure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378686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294218" cy="919420"/>
            <a:chOff x="838200" y="1877435"/>
            <a:chExt cx="15357028" cy="1371600"/>
          </a:xfrm>
        </p:grpSpPr>
        <p:sp>
          <p:nvSpPr>
            <p:cNvPr id="5" name="Green Square Tile"/>
            <p:cNvSpPr>
              <a:spLocks noChangeAspect="1"/>
            </p:cNvSpPr>
            <p:nvPr/>
          </p:nvSpPr>
          <p:spPr>
            <a:xfrm>
              <a:off x="838200" y="1877435"/>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3699165" cy="688716"/>
            </a:xfrm>
            <a:prstGeom prst="rect">
              <a:avLst/>
            </a:prstGeom>
          </p:spPr>
          <p:txBody>
            <a:bodyPr wrap="square">
              <a:spAutoFit/>
            </a:bodyPr>
            <a:lstStyle/>
            <a:p>
              <a:r>
                <a:rPr lang="en-US" sz="2400" dirty="0">
                  <a:solidFill>
                    <a:schemeClr val="bg1">
                      <a:lumMod val="75000"/>
                    </a:schemeClr>
                  </a:solidFill>
                  <a:latin typeface="Segoe Light" panose="020B0302040504020203" pitchFamily="34" charset="0"/>
                </a:rPr>
                <a:t>Continuous Deployment with Visual Studio Online and </a:t>
              </a:r>
              <a:r>
                <a:rPr lang="en-US" sz="2400" dirty="0" smtClean="0">
                  <a:solidFill>
                    <a:schemeClr val="bg1">
                      <a:lumMod val="75000"/>
                    </a:schemeClr>
                  </a:solidFill>
                  <a:latin typeface="Segoe Light" panose="020B0302040504020203" pitchFamily="34" charset="0"/>
                </a:rPr>
                <a:t>Azure </a:t>
              </a:r>
              <a:r>
                <a:rPr lang="en-US" sz="2400" dirty="0">
                  <a:solidFill>
                    <a:schemeClr val="bg1">
                      <a:lumMod val="75000"/>
                    </a:schemeClr>
                  </a:solidFill>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Monitoring </a:t>
              </a:r>
              <a:r>
                <a:rPr lang="en-US" sz="2400" dirty="0">
                  <a:solidFill>
                    <a:schemeClr val="bg1">
                      <a:lumMod val="75000"/>
                    </a:schemeClr>
                  </a:solidFill>
                  <a:latin typeface="Segoe Light" panose="020B0302040504020203" pitchFamily="34" charset="0"/>
                </a:rPr>
                <a:t>web apps </a:t>
              </a:r>
              <a:r>
                <a:rPr lang="en-US" sz="2400" dirty="0" smtClean="0">
                  <a:solidFill>
                    <a:schemeClr val="bg1">
                      <a:lumMod val="75000"/>
                    </a:schemeClr>
                  </a:solidFill>
                  <a:latin typeface="Segoe Light" panose="020B0302040504020203" pitchFamily="34" charset="0"/>
                </a:rPr>
                <a:t>with Application Insights</a:t>
              </a:r>
              <a:endParaRPr lang="en-US" sz="2400" dirty="0">
                <a:solidFill>
                  <a:schemeClr val="bg1">
                    <a:lumMod val="75000"/>
                  </a:schemeClr>
                </a:solidFill>
                <a:latin typeface="Segoe Light" panose="020B0302040504020203" pitchFamily="34" charset="0"/>
              </a:endParaRPr>
            </a:p>
          </p:txBody>
        </p:sp>
      </p:grpSp>
      <p:grpSp>
        <p:nvGrpSpPr>
          <p:cNvPr id="12" name="Load Testing"/>
          <p:cNvGrpSpPr/>
          <p:nvPr/>
        </p:nvGrpSpPr>
        <p:grpSpPr>
          <a:xfrm>
            <a:off x="822961" y="4718229"/>
            <a:ext cx="9292590" cy="919420"/>
            <a:chOff x="838200" y="3945989"/>
            <a:chExt cx="10915185" cy="1079961"/>
          </a:xfrm>
        </p:grpSpPr>
        <p:sp>
          <p:nvSpPr>
            <p:cNvPr id="13" name="Orange Square Tile"/>
            <p:cNvSpPr>
              <a:spLocks noChangeAspect="1"/>
            </p:cNvSpPr>
            <p:nvPr/>
          </p:nvSpPr>
          <p:spPr>
            <a:xfrm>
              <a:off x="838200" y="3945989"/>
              <a:ext cx="1079961" cy="1079961"/>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14832"/>
              <a:ext cx="9609828" cy="542277"/>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Load Testing your Web Applications using Visual Studio Online</a:t>
              </a:r>
              <a:endParaRPr lang="en-US" sz="2400" dirty="0">
                <a:solidFill>
                  <a:schemeClr val="bg1">
                    <a:lumMod val="75000"/>
                  </a:schemeClr>
                </a:solidFill>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latin typeface="Segoe Light" panose="020B0302040504020203" pitchFamily="34" charset="0"/>
                </a:rPr>
                <a:t>Creating Dev/Test VMs in Azure</a:t>
              </a:r>
              <a:endParaRPr lang="en-US" sz="2400" dirty="0">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2125597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Run the Server OS and </a:t>
            </a:r>
            <a:br>
              <a:rPr lang="en-US" dirty="0" smtClean="0"/>
            </a:br>
            <a:r>
              <a:rPr lang="en-US" dirty="0" smtClean="0"/>
              <a:t>software you want</a:t>
            </a:r>
            <a:endParaRPr lang="en-US" dirty="0"/>
          </a:p>
        </p:txBody>
      </p:sp>
      <p:pic>
        <p:nvPicPr>
          <p:cNvPr id="37" name="Windows 2012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524" y="2293850"/>
            <a:ext cx="877682" cy="877683"/>
          </a:xfrm>
          <a:prstGeom prst="rect">
            <a:avLst/>
          </a:prstGeom>
        </p:spPr>
      </p:pic>
      <p:pic>
        <p:nvPicPr>
          <p:cNvPr id="42" name="Windows 2008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632" y="2293850"/>
            <a:ext cx="986159" cy="877683"/>
          </a:xfrm>
          <a:prstGeom prst="rect">
            <a:avLst/>
          </a:prstGeom>
        </p:spPr>
      </p:pic>
      <p:pic>
        <p:nvPicPr>
          <p:cNvPr id="25" name="Suse Enterpris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8217" y="2293850"/>
            <a:ext cx="1455103" cy="877683"/>
          </a:xfrm>
          <a:prstGeom prst="rect">
            <a:avLst/>
          </a:prstGeom>
        </p:spPr>
      </p:pic>
      <p:pic>
        <p:nvPicPr>
          <p:cNvPr id="24" name="Open Sus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5746" y="2293850"/>
            <a:ext cx="1361920" cy="877683"/>
          </a:xfrm>
          <a:prstGeom prst="rect">
            <a:avLst/>
          </a:prstGeom>
        </p:spPr>
      </p:pic>
      <p:pic>
        <p:nvPicPr>
          <p:cNvPr id="22" name="Ubuntu" descr="http://t1.gstatic.com/images?q=tbn:ANd9GcSKCjha-gRtSSL5ZPRaclGXFgJhRdGQK-dl6jOZJCr_LuzIJQoPg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42" b="1045"/>
          <a:stretch/>
        </p:blipFill>
        <p:spPr bwMode="auto">
          <a:xfrm>
            <a:off x="7840092" y="2293850"/>
            <a:ext cx="1369466" cy="87768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OpenLogi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1982" y="2293850"/>
            <a:ext cx="880495" cy="88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SQL Serve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9783" y="3378359"/>
            <a:ext cx="1696852" cy="1271326"/>
          </a:xfrm>
          <a:prstGeom prst="rect">
            <a:avLst/>
          </a:prstGeom>
        </p:spPr>
      </p:pic>
      <p:pic>
        <p:nvPicPr>
          <p:cNvPr id="27" name="BizTalk"/>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91764" y="3623104"/>
            <a:ext cx="2639669" cy="781837"/>
          </a:xfrm>
          <a:prstGeom prst="rect">
            <a:avLst/>
          </a:prstGeom>
        </p:spPr>
      </p:pic>
      <p:pic>
        <p:nvPicPr>
          <p:cNvPr id="38" name="SharePoint"/>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7348" y="3521588"/>
            <a:ext cx="984869" cy="984869"/>
          </a:xfrm>
          <a:prstGeom prst="rect">
            <a:avLst/>
          </a:prstGeom>
        </p:spPr>
      </p:pic>
      <p:pic>
        <p:nvPicPr>
          <p:cNvPr id="39" name="Java"/>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0170" y="4961401"/>
            <a:ext cx="737094" cy="737094"/>
          </a:xfrm>
          <a:prstGeom prst="rect">
            <a:avLst/>
          </a:prstGeom>
        </p:spPr>
      </p:pic>
      <p:pic>
        <p:nvPicPr>
          <p:cNvPr id="40" name="Oracle WebLogic"/>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4021" y="4853698"/>
            <a:ext cx="952500" cy="952500"/>
          </a:xfrm>
          <a:prstGeom prst="rect">
            <a:avLst/>
          </a:prstGeom>
        </p:spPr>
      </p:pic>
      <p:pic>
        <p:nvPicPr>
          <p:cNvPr id="41" name="Oracle Databas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93278" y="4853698"/>
            <a:ext cx="952500" cy="952500"/>
          </a:xfrm>
          <a:prstGeom prst="rect">
            <a:avLst/>
          </a:prstGeom>
        </p:spPr>
      </p:pic>
      <p:pic>
        <p:nvPicPr>
          <p:cNvPr id="19" name="Puppet Lab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72534" y="5029199"/>
            <a:ext cx="669296" cy="669296"/>
          </a:xfrm>
          <a:prstGeom prst="rect">
            <a:avLst/>
          </a:prstGeom>
        </p:spPr>
      </p:pic>
    </p:spTree>
    <p:extLst>
      <p:ext uri="{BB962C8B-B14F-4D97-AF65-F5344CB8AC3E}">
        <p14:creationId xmlns:p14="http://schemas.microsoft.com/office/powerpoint/2010/main" val="113742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
                                        <p:tgtEl>
                                          <p:spTgt spid="3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
                                        <p:tgtEl>
                                          <p:spTgt spid="42"/>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
                                        <p:tgtEl>
                                          <p:spTgt spid="25"/>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
                                        <p:tgtEl>
                                          <p:spTgt spid="24"/>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
                                        <p:tgtEl>
                                          <p:spTgt spid="2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
                                        <p:tgtEl>
                                          <p:spTgt spid="23"/>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
                                        <p:tgtEl>
                                          <p:spTgt spid="21"/>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
                                        <p:tgtEl>
                                          <p:spTgt spid="38"/>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
                                        <p:tgtEl>
                                          <p:spTgt spid="3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
                                        <p:tgtEl>
                                          <p:spTgt spid="40"/>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100"/>
                                        <p:tgtEl>
                                          <p:spTgt spid="41"/>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Msdn</a:t>
            </a:r>
            <a:r>
              <a:rPr lang="en-US" dirty="0" smtClean="0"/>
              <a:t> visual studio 2013</a:t>
            </a:r>
            <a:br>
              <a:rPr lang="en-US" dirty="0" smtClean="0"/>
            </a:br>
            <a:r>
              <a:rPr lang="en-US" dirty="0" smtClean="0"/>
              <a:t>gallery image</a:t>
            </a:r>
            <a:endParaRPr lang="en-US" dirty="0"/>
          </a:p>
        </p:txBody>
      </p:sp>
      <p:grpSp>
        <p:nvGrpSpPr>
          <p:cNvPr id="8" name="Group 7"/>
          <p:cNvGrpSpPr/>
          <p:nvPr/>
        </p:nvGrpSpPr>
        <p:grpSpPr>
          <a:xfrm>
            <a:off x="822960" y="1786701"/>
            <a:ext cx="7273324" cy="4623242"/>
            <a:chOff x="2444098" y="1786701"/>
            <a:chExt cx="7273324" cy="4623242"/>
          </a:xfrm>
        </p:grpSpPr>
        <p:pic>
          <p:nvPicPr>
            <p:cNvPr id="4" name="Picture 3"/>
            <p:cNvPicPr>
              <a:picLocks noChangeAspect="1"/>
            </p:cNvPicPr>
            <p:nvPr/>
          </p:nvPicPr>
          <p:blipFill>
            <a:blip r:embed="rId2"/>
            <a:stretch>
              <a:fillRect/>
            </a:stretch>
          </p:blipFill>
          <p:spPr>
            <a:xfrm>
              <a:off x="2444098" y="1786701"/>
              <a:ext cx="7273324" cy="4623242"/>
            </a:xfrm>
            <a:prstGeom prst="rect">
              <a:avLst/>
            </a:prstGeom>
          </p:spPr>
        </p:pic>
        <p:sp>
          <p:nvSpPr>
            <p:cNvPr id="5" name="Rounded Rectangle 4"/>
            <p:cNvSpPr/>
            <p:nvPr/>
          </p:nvSpPr>
          <p:spPr>
            <a:xfrm>
              <a:off x="3632200" y="3670300"/>
              <a:ext cx="2921000" cy="1562100"/>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44098" y="5537200"/>
              <a:ext cx="789940" cy="279400"/>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8229600" y="1930400"/>
            <a:ext cx="3759200" cy="2585323"/>
          </a:xfrm>
          <a:prstGeom prst="rect">
            <a:avLst/>
          </a:prstGeom>
          <a:noFill/>
        </p:spPr>
        <p:txBody>
          <a:bodyPr wrap="square" rtlCol="0">
            <a:spAutoFit/>
          </a:bodyPr>
          <a:lstStyle/>
          <a:p>
            <a:r>
              <a:rPr lang="en-US" dirty="0" smtClean="0"/>
              <a:t>Available for MSDN Subscribers only.</a:t>
            </a:r>
          </a:p>
          <a:p>
            <a:endParaRPr lang="en-US" dirty="0" smtClean="0"/>
          </a:p>
          <a:p>
            <a:r>
              <a:rPr lang="en-US" dirty="0" smtClean="0"/>
              <a:t>Not an MSDN Subscriber?  No problem, just create a Windows Server VM and install a Visual Studio </a:t>
            </a:r>
            <a:r>
              <a:rPr lang="en-US" dirty="0" err="1" smtClean="0"/>
              <a:t>Eval</a:t>
            </a:r>
            <a:r>
              <a:rPr lang="en-US" dirty="0" smtClean="0"/>
              <a:t> for yourself.  </a:t>
            </a:r>
            <a:br>
              <a:rPr lang="en-US" dirty="0" smtClean="0"/>
            </a:br>
            <a:r>
              <a:rPr lang="en-US" dirty="0" smtClean="0"/>
              <a:t/>
            </a:r>
            <a:br>
              <a:rPr lang="en-US" dirty="0" smtClean="0"/>
            </a:br>
            <a:r>
              <a:rPr lang="en-US" dirty="0" smtClean="0"/>
              <a:t>These should be updated in the near future to include Update 2.</a:t>
            </a:r>
            <a:endParaRPr lang="en-US" dirty="0"/>
          </a:p>
        </p:txBody>
      </p:sp>
    </p:spTree>
    <p:extLst>
      <p:ext uri="{BB962C8B-B14F-4D97-AF65-F5344CB8AC3E}">
        <p14:creationId xmlns:p14="http://schemas.microsoft.com/office/powerpoint/2010/main" val="3583400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THE GOAL?</a:t>
            </a:r>
            <a:endParaRPr lang="en-US" dirty="0"/>
          </a:p>
        </p:txBody>
      </p:sp>
      <p:sp>
        <p:nvSpPr>
          <p:cNvPr id="6" name="TextBox 5"/>
          <p:cNvSpPr txBox="1"/>
          <p:nvPr/>
        </p:nvSpPr>
        <p:spPr>
          <a:xfrm>
            <a:off x="666973" y="1914861"/>
            <a:ext cx="6788075" cy="3170099"/>
          </a:xfrm>
          <a:prstGeom prst="rect">
            <a:avLst/>
          </a:prstGeom>
          <a:noFill/>
        </p:spPr>
        <p:txBody>
          <a:bodyPr wrap="square" rtlCol="0">
            <a:spAutoFit/>
          </a:bodyPr>
          <a:lstStyle/>
          <a:p>
            <a:r>
              <a:rPr lang="en-US" sz="4000" dirty="0" smtClean="0">
                <a:solidFill>
                  <a:schemeClr val="tx2"/>
                </a:solidFill>
                <a:latin typeface="Segoe UI" panose="020B0502040204020203" pitchFamily="34" charset="0"/>
                <a:cs typeface="Segoe UI" panose="020B0502040204020203" pitchFamily="34" charset="0"/>
              </a:rPr>
              <a:t>Help developers re-imagine their development workflows using </a:t>
            </a:r>
            <a:r>
              <a:rPr lang="en-US" sz="4000" b="1" dirty="0" err="1" smtClean="0">
                <a:solidFill>
                  <a:schemeClr val="tx2"/>
                </a:solidFill>
                <a:latin typeface="Segoe UI" panose="020B0502040204020203" pitchFamily="34" charset="0"/>
                <a:cs typeface="Segoe UI" panose="020B0502040204020203" pitchFamily="34" charset="0"/>
              </a:rPr>
              <a:t>msdn</a:t>
            </a:r>
            <a:r>
              <a:rPr lang="en-US" sz="4000" dirty="0" smtClean="0">
                <a:solidFill>
                  <a:schemeClr val="tx2"/>
                </a:solidFill>
                <a:latin typeface="Segoe UI" panose="020B0502040204020203" pitchFamily="34" charset="0"/>
                <a:cs typeface="Segoe UI" panose="020B0502040204020203" pitchFamily="34" charset="0"/>
              </a:rPr>
              <a:t>, </a:t>
            </a:r>
            <a:r>
              <a:rPr lang="en-US" sz="4000" b="1" dirty="0" smtClean="0">
                <a:solidFill>
                  <a:schemeClr val="tx2"/>
                </a:solidFill>
                <a:latin typeface="Segoe UI" panose="020B0502040204020203" pitchFamily="34" charset="0"/>
                <a:cs typeface="Segoe UI" panose="020B0502040204020203" pitchFamily="34" charset="0"/>
              </a:rPr>
              <a:t>Visual Studio, Visual Studio Online </a:t>
            </a:r>
            <a:r>
              <a:rPr lang="en-US" sz="4000" dirty="0" smtClean="0">
                <a:solidFill>
                  <a:schemeClr val="tx2"/>
                </a:solidFill>
                <a:latin typeface="Segoe UI" panose="020B0502040204020203" pitchFamily="34" charset="0"/>
                <a:cs typeface="Segoe UI" panose="020B0502040204020203" pitchFamily="34" charset="0"/>
              </a:rPr>
              <a:t>and </a:t>
            </a:r>
            <a:r>
              <a:rPr lang="en-US" sz="4000" b="1" dirty="0" smtClean="0">
                <a:solidFill>
                  <a:schemeClr val="tx2"/>
                </a:solidFill>
                <a:latin typeface="Segoe UI" panose="020B0502040204020203" pitchFamily="34" charset="0"/>
                <a:cs typeface="Segoe UI" panose="020B0502040204020203" pitchFamily="34" charset="0"/>
              </a:rPr>
              <a:t>Microsoft Azure</a:t>
            </a:r>
            <a:endParaRPr lang="en-US" sz="4000" b="1" dirty="0">
              <a:solidFill>
                <a:schemeClr val="tx2"/>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517" y="0"/>
            <a:ext cx="4568483" cy="6858000"/>
          </a:xfrm>
          <a:prstGeom prst="rect">
            <a:avLst/>
          </a:prstGeom>
        </p:spPr>
      </p:pic>
    </p:spTree>
    <p:extLst>
      <p:ext uri="{BB962C8B-B14F-4D97-AF65-F5344CB8AC3E}">
        <p14:creationId xmlns:p14="http://schemas.microsoft.com/office/powerpoint/2010/main" val="282987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in the portal, </a:t>
            </a:r>
            <a:r>
              <a:rPr lang="en-US" dirty="0" err="1" smtClean="0"/>
              <a:t>Powershell</a:t>
            </a:r>
            <a:r>
              <a:rPr lang="en-US" dirty="0" smtClean="0"/>
              <a:t>, code, or with automation Tools…</a:t>
            </a:r>
            <a:endParaRPr lang="en-US" dirty="0"/>
          </a:p>
        </p:txBody>
      </p:sp>
      <p:pic>
        <p:nvPicPr>
          <p:cNvPr id="1028" name="Picture 4" descr="C:\Users\Bret\AppData\Local\Temp\SNAGHTML23f6fda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966" y="1753521"/>
            <a:ext cx="5302069" cy="446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467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in the portal, </a:t>
            </a:r>
            <a:r>
              <a:rPr lang="en-US" dirty="0" err="1" smtClean="0"/>
              <a:t>Powershell</a:t>
            </a:r>
            <a:r>
              <a:rPr lang="en-US" dirty="0" smtClean="0"/>
              <a:t>, code, or with automation Tools…</a:t>
            </a:r>
            <a:endParaRPr lang="en-US" dirty="0"/>
          </a:p>
        </p:txBody>
      </p:sp>
      <p:sp>
        <p:nvSpPr>
          <p:cNvPr id="5" name="Rectangle 4"/>
          <p:cNvSpPr/>
          <p:nvPr/>
        </p:nvSpPr>
        <p:spPr>
          <a:xfrm>
            <a:off x="1008743" y="1675448"/>
            <a:ext cx="10174514" cy="425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smtClean="0">
                <a:solidFill>
                  <a:srgbClr val="FF4500"/>
                </a:solidFill>
                <a:latin typeface="Consolas" panose="020B0609020204030204" pitchFamily="49" charset="0"/>
                <a:cs typeface="Consolas" panose="020B0609020204030204" pitchFamily="49" charset="0"/>
              </a:rPr>
              <a:t>iisvm1Config</a:t>
            </a:r>
            <a:r>
              <a:rPr lang="en-US" sz="1300" dirty="0" smtClean="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smtClean="0">
                <a:solidFill>
                  <a:srgbClr val="8B0000"/>
                </a:solidFill>
                <a:latin typeface="Consolas" panose="020B0609020204030204" pitchFamily="49" charset="0"/>
                <a:cs typeface="Consolas" panose="020B0609020204030204" pitchFamily="49" charset="0"/>
              </a:rPr>
              <a:t>“iisvm1"</a:t>
            </a:r>
            <a:r>
              <a:rPr lang="en-US" sz="1300" dirty="0" smtClean="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InstanceSize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"Small"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webnodeimage</a:t>
            </a:r>
            <a:r>
              <a:rPr lang="en-US" sz="1300" dirty="0" err="1">
                <a:solidFill>
                  <a:srgbClr val="A9A9A9"/>
                </a:solidFill>
                <a:latin typeface="Consolas" panose="020B0609020204030204" pitchFamily="49" charset="0"/>
                <a:cs typeface="Consolas" panose="020B0609020204030204" pitchFamily="49" charset="0"/>
              </a:rPr>
              <a:t>.</a:t>
            </a:r>
            <a:r>
              <a:rPr lang="en-US" sz="1300" dirty="0" err="1">
                <a:solidFill>
                  <a:prstClr val="black"/>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AzureProvisioningConfig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-Windows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AdminUsername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devcamp</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-Password</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"Azure`$123"</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AzureEndpoint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LBSetName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webport</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-Protocol</a:t>
            </a:r>
            <a:r>
              <a:rPr lang="en-US" sz="1300" dirty="0">
                <a:solidFill>
                  <a:prstClr val="black"/>
                </a:solidFill>
                <a:latin typeface="Consolas" panose="020B0609020204030204" pitchFamily="49" charset="0"/>
                <a:cs typeface="Consolas" panose="020B0609020204030204" pitchFamily="49" charset="0"/>
              </a:rPr>
              <a:t> </a:t>
            </a:r>
            <a:r>
              <a:rPr lang="en-US" sz="1300" dirty="0" err="1">
                <a:solidFill>
                  <a:srgbClr val="8A2BE2"/>
                </a:solidFill>
                <a:latin typeface="Consolas" panose="020B0609020204030204" pitchFamily="49" charset="0"/>
                <a:cs typeface="Consolas" panose="020B0609020204030204" pitchFamily="49" charset="0"/>
              </a:rPr>
              <a:t>tcp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PublicPort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t>
            </a:r>
            <a:r>
              <a:rPr lang="en-US" sz="1300" dirty="0" err="1">
                <a:solidFill>
                  <a:srgbClr val="0000FF"/>
                </a:solidFill>
                <a:latin typeface="Consolas" panose="020B0609020204030204" pitchFamily="49" charset="0"/>
                <a:cs typeface="Consolas" panose="020B0609020204030204" pitchFamily="49" charset="0"/>
              </a:rPr>
              <a:t>LocalPort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ProbeProtocol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A2BE2"/>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ProbePath</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FF4500"/>
                </a:solidFill>
                <a:latin typeface="Consolas" panose="020B0609020204030204" pitchFamily="49" charset="0"/>
                <a:cs typeface="Consolas" panose="020B0609020204030204" pitchFamily="49" charset="0"/>
              </a:rPr>
              <a:t>$iisvm2Config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"iisvm2"</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InstanceSize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"Small"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webnodeimage</a:t>
            </a:r>
            <a:r>
              <a:rPr lang="en-US" sz="1300" dirty="0" err="1">
                <a:solidFill>
                  <a:srgbClr val="A9A9A9"/>
                </a:solidFill>
                <a:latin typeface="Consolas" panose="020B0609020204030204" pitchFamily="49" charset="0"/>
                <a:cs typeface="Consolas" panose="020B0609020204030204" pitchFamily="49" charset="0"/>
              </a:rPr>
              <a:t>.</a:t>
            </a:r>
            <a:r>
              <a:rPr lang="en-US" sz="1300" dirty="0" err="1">
                <a:solidFill>
                  <a:prstClr val="black"/>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AzureProvisioningConfig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-Windows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AdminUsername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devcamp</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-Password</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"Azure`$123"</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AzureEndpoint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LBSetName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webport</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-Protocol</a:t>
            </a:r>
            <a:r>
              <a:rPr lang="en-US" sz="1300" dirty="0">
                <a:solidFill>
                  <a:prstClr val="black"/>
                </a:solidFill>
                <a:latin typeface="Consolas" panose="020B0609020204030204" pitchFamily="49" charset="0"/>
                <a:cs typeface="Consolas" panose="020B0609020204030204" pitchFamily="49" charset="0"/>
              </a:rPr>
              <a:t> </a:t>
            </a:r>
            <a:r>
              <a:rPr lang="en-US" sz="1300" dirty="0" err="1">
                <a:solidFill>
                  <a:srgbClr val="8A2BE2"/>
                </a:solidFill>
                <a:latin typeface="Consolas" panose="020B0609020204030204" pitchFamily="49" charset="0"/>
                <a:cs typeface="Consolas" panose="020B0609020204030204" pitchFamily="49" charset="0"/>
              </a:rPr>
              <a:t>tcp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PublicPort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t>
            </a:r>
            <a:r>
              <a:rPr lang="en-US" sz="1300" dirty="0" err="1">
                <a:solidFill>
                  <a:srgbClr val="0000FF"/>
                </a:solidFill>
                <a:latin typeface="Consolas" panose="020B0609020204030204" pitchFamily="49" charset="0"/>
                <a:cs typeface="Consolas" panose="020B0609020204030204" pitchFamily="49" charset="0"/>
              </a:rPr>
              <a:t>LocalPort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ProbeProtocol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A2BE2"/>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ProbePath</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FF4500"/>
                </a:solidFill>
                <a:latin typeface="Consolas" panose="020B0609020204030204" pitchFamily="49" charset="0"/>
                <a:cs typeface="Consolas" panose="020B0609020204030204" pitchFamily="49" charset="0"/>
              </a:rPr>
              <a:t>$sqlvm1Config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"sqlvm1"</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InstanceSize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"Small"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sqlnodeimage</a:t>
            </a:r>
            <a:r>
              <a:rPr lang="en-US" sz="1300" dirty="0" err="1">
                <a:solidFill>
                  <a:srgbClr val="A9A9A9"/>
                </a:solidFill>
                <a:latin typeface="Consolas" panose="020B0609020204030204" pitchFamily="49" charset="0"/>
                <a:cs typeface="Consolas" panose="020B0609020204030204" pitchFamily="49" charset="0"/>
              </a:rPr>
              <a:t>.</a:t>
            </a:r>
            <a:r>
              <a:rPr lang="en-US" sz="1300" dirty="0" err="1">
                <a:solidFill>
                  <a:prstClr val="black"/>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AzureProvisioningConfig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-Windows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AdminUsername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devcamp</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-Password</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"Azure`$123"</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AzureDataDisk</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CreateNew</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DiskSizeInGB</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50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DiskLabel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SQLDataDisk</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-LUN</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AzureDataDisk</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CreateNew</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DiskSizeInGB</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50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DiskLabel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SQLLogDisk</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-LUN</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1</a:t>
            </a:r>
            <a:endParaRPr lang="en-US" sz="1300" dirty="0">
              <a:solidFill>
                <a:prstClr val="black"/>
              </a:solidFill>
              <a:latin typeface="Consolas" panose="020B0609020204030204" pitchFamily="49" charset="0"/>
              <a:cs typeface="Consolas" panose="020B0609020204030204" pitchFamily="49" charset="0"/>
            </a:endParaRPr>
          </a:p>
          <a:p>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AzureService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-Location</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"West US"</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-VMs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$iisvm1Config</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$iisvm2Config</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$sqlvm1Config </a:t>
            </a:r>
          </a:p>
        </p:txBody>
      </p:sp>
    </p:spTree>
    <p:extLst>
      <p:ext uri="{BB962C8B-B14F-4D97-AF65-F5344CB8AC3E}">
        <p14:creationId xmlns:p14="http://schemas.microsoft.com/office/powerpoint/2010/main" val="38047918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in the portal, </a:t>
            </a:r>
            <a:r>
              <a:rPr lang="en-US" dirty="0" err="1" smtClean="0"/>
              <a:t>Powershell</a:t>
            </a:r>
            <a:r>
              <a:rPr lang="en-US" dirty="0" smtClean="0"/>
              <a:t>, code, or with automation Tools…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9978" b="12013"/>
          <a:stretch/>
        </p:blipFill>
        <p:spPr>
          <a:xfrm>
            <a:off x="5402036" y="4462508"/>
            <a:ext cx="4554764" cy="123347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404" y="4462507"/>
            <a:ext cx="1255242" cy="1233475"/>
          </a:xfrm>
          <a:prstGeom prst="rect">
            <a:avLst/>
          </a:prstGeom>
        </p:spPr>
      </p:pic>
      <p:grpSp>
        <p:nvGrpSpPr>
          <p:cNvPr id="9" name="Group 8"/>
          <p:cNvGrpSpPr/>
          <p:nvPr/>
        </p:nvGrpSpPr>
        <p:grpSpPr>
          <a:xfrm>
            <a:off x="3077178" y="2540002"/>
            <a:ext cx="6007164" cy="1078134"/>
            <a:chOff x="2324036" y="2830286"/>
            <a:chExt cx="6007164" cy="1078134"/>
          </a:xfrm>
        </p:grpSpPr>
        <p:sp>
          <p:nvSpPr>
            <p:cNvPr id="7" name="Azure Automation Logo"/>
            <p:cNvSpPr>
              <a:spLocks noChangeAspect="1"/>
            </p:cNvSpPr>
            <p:nvPr/>
          </p:nvSpPr>
          <p:spPr>
            <a:xfrm>
              <a:off x="2324036" y="2830286"/>
              <a:ext cx="1202936" cy="1078134"/>
            </a:xfrm>
            <a:custGeom>
              <a:avLst/>
              <a:gdLst>
                <a:gd name="connsiteX0" fmla="*/ 165579 w 2856045"/>
                <a:gd name="connsiteY0" fmla="*/ 1956149 h 2559736"/>
                <a:gd name="connsiteX1" fmla="*/ 165579 w 2856045"/>
                <a:gd name="connsiteY1" fmla="*/ 1956150 h 2559736"/>
                <a:gd name="connsiteX2" fmla="*/ 165578 w 2856045"/>
                <a:gd name="connsiteY2" fmla="*/ 1956150 h 2559736"/>
                <a:gd name="connsiteX3" fmla="*/ 495214 w 2856045"/>
                <a:gd name="connsiteY3" fmla="*/ 1937608 h 2559736"/>
                <a:gd name="connsiteX4" fmla="*/ 349250 w 2856045"/>
                <a:gd name="connsiteY4" fmla="*/ 2083572 h 2559736"/>
                <a:gd name="connsiteX5" fmla="*/ 495214 w 2856045"/>
                <a:gd name="connsiteY5" fmla="*/ 2229536 h 2559736"/>
                <a:gd name="connsiteX6" fmla="*/ 641178 w 2856045"/>
                <a:gd name="connsiteY6" fmla="*/ 2083572 h 2559736"/>
                <a:gd name="connsiteX7" fmla="*/ 495214 w 2856045"/>
                <a:gd name="connsiteY7" fmla="*/ 1937608 h 2559736"/>
                <a:gd name="connsiteX8" fmla="*/ 1535424 w 2856045"/>
                <a:gd name="connsiteY8" fmla="*/ 106376 h 2559736"/>
                <a:gd name="connsiteX9" fmla="*/ 1727028 w 2856045"/>
                <a:gd name="connsiteY9" fmla="*/ 285750 h 2559736"/>
                <a:gd name="connsiteX10" fmla="*/ 1650030 w 2856045"/>
                <a:gd name="connsiteY10" fmla="*/ 552677 h 2559736"/>
                <a:gd name="connsiteX11" fmla="*/ 1611659 w 2856045"/>
                <a:gd name="connsiteY11" fmla="*/ 556546 h 2559736"/>
                <a:gd name="connsiteX12" fmla="*/ 1082093 w 2856045"/>
                <a:gd name="connsiteY12" fmla="*/ 1206300 h 2559736"/>
                <a:gd name="connsiteX13" fmla="*/ 1745322 w 2856045"/>
                <a:gd name="connsiteY13" fmla="*/ 1869529 h 2559736"/>
                <a:gd name="connsiteX14" fmla="*/ 2408551 w 2856045"/>
                <a:gd name="connsiteY14" fmla="*/ 1206300 h 2559736"/>
                <a:gd name="connsiteX15" fmla="*/ 2214296 w 2856045"/>
                <a:gd name="connsiteY15" fmla="*/ 737327 h 2559736"/>
                <a:gd name="connsiteX16" fmla="*/ 2169710 w 2856045"/>
                <a:gd name="connsiteY16" fmla="*/ 700540 h 2559736"/>
                <a:gd name="connsiteX17" fmla="*/ 2336628 w 2856045"/>
                <a:gd name="connsiteY17" fmla="*/ 412750 h 2559736"/>
                <a:gd name="connsiteX18" fmla="*/ 2514079 w 2856045"/>
                <a:gd name="connsiteY18" fmla="*/ 392585 h 2559736"/>
                <a:gd name="connsiteX19" fmla="*/ 2527908 w 2856045"/>
                <a:gd name="connsiteY19" fmla="*/ 404709 h 2559736"/>
                <a:gd name="connsiteX20" fmla="*/ 2609771 w 2856045"/>
                <a:gd name="connsiteY20" fmla="*/ 493709 h 2559736"/>
                <a:gd name="connsiteX21" fmla="*/ 2644023 w 2856045"/>
                <a:gd name="connsiteY21" fmla="*/ 539514 h 2559736"/>
                <a:gd name="connsiteX22" fmla="*/ 2524425 w 2856045"/>
                <a:gd name="connsiteY22" fmla="*/ 620699 h 2559736"/>
                <a:gd name="connsiteX23" fmla="*/ 2486171 w 2856045"/>
                <a:gd name="connsiteY23" fmla="*/ 820653 h 2559736"/>
                <a:gd name="connsiteX24" fmla="*/ 2486170 w 2856045"/>
                <a:gd name="connsiteY24" fmla="*/ 820653 h 2559736"/>
                <a:gd name="connsiteX25" fmla="*/ 2686124 w 2856045"/>
                <a:gd name="connsiteY25" fmla="*/ 858907 h 2559736"/>
                <a:gd name="connsiteX26" fmla="*/ 2785348 w 2856045"/>
                <a:gd name="connsiteY26" fmla="*/ 791553 h 2559736"/>
                <a:gd name="connsiteX27" fmla="*/ 2815220 w 2856045"/>
                <a:gd name="connsiteY27" fmla="*/ 873168 h 2559736"/>
                <a:gd name="connsiteX28" fmla="*/ 2842825 w 2856045"/>
                <a:gd name="connsiteY28" fmla="*/ 980528 h 2559736"/>
                <a:gd name="connsiteX29" fmla="*/ 2854578 w 2856045"/>
                <a:gd name="connsiteY29" fmla="*/ 1057539 h 2559736"/>
                <a:gd name="connsiteX30" fmla="*/ 2731567 w 2856045"/>
                <a:gd name="connsiteY30" fmla="*/ 1057539 h 2559736"/>
                <a:gd name="connsiteX31" fmla="*/ 2587614 w 2856045"/>
                <a:gd name="connsiteY31" fmla="*/ 1201492 h 2559736"/>
                <a:gd name="connsiteX32" fmla="*/ 2587612 w 2856045"/>
                <a:gd name="connsiteY32" fmla="*/ 1201491 h 2559736"/>
                <a:gd name="connsiteX33" fmla="*/ 2731565 w 2856045"/>
                <a:gd name="connsiteY33" fmla="*/ 1345444 h 2559736"/>
                <a:gd name="connsiteX34" fmla="*/ 2856045 w 2856045"/>
                <a:gd name="connsiteY34" fmla="*/ 1345444 h 2559736"/>
                <a:gd name="connsiteX35" fmla="*/ 2842825 w 2856045"/>
                <a:gd name="connsiteY35" fmla="*/ 1432072 h 2559736"/>
                <a:gd name="connsiteX36" fmla="*/ 2777549 w 2856045"/>
                <a:gd name="connsiteY36" fmla="*/ 1642357 h 2559736"/>
                <a:gd name="connsiteX37" fmla="*/ 2768087 w 2856045"/>
                <a:gd name="connsiteY37" fmla="*/ 1661997 h 2559736"/>
                <a:gd name="connsiteX38" fmla="*/ 2673960 w 2856045"/>
                <a:gd name="connsiteY38" fmla="*/ 1607640 h 2559736"/>
                <a:gd name="connsiteX39" fmla="*/ 2619779 w 2856045"/>
                <a:gd name="connsiteY39" fmla="*/ 1589415 h 2559736"/>
                <a:gd name="connsiteX40" fmla="*/ 2477311 w 2856045"/>
                <a:gd name="connsiteY40" fmla="*/ 1660311 h 2559736"/>
                <a:gd name="connsiteX41" fmla="*/ 2477310 w 2856045"/>
                <a:gd name="connsiteY41" fmla="*/ 1660310 h 2559736"/>
                <a:gd name="connsiteX42" fmla="*/ 2529980 w 2856045"/>
                <a:gd name="connsiteY42" fmla="*/ 1856959 h 2559736"/>
                <a:gd name="connsiteX43" fmla="*/ 2618051 w 2856045"/>
                <a:gd name="connsiteY43" fmla="*/ 1907819 h 2559736"/>
                <a:gd name="connsiteX44" fmla="*/ 2609771 w 2856045"/>
                <a:gd name="connsiteY44" fmla="*/ 1918891 h 2559736"/>
                <a:gd name="connsiteX45" fmla="*/ 2457913 w 2856045"/>
                <a:gd name="connsiteY45" fmla="*/ 2070749 h 2559736"/>
                <a:gd name="connsiteX46" fmla="*/ 2415284 w 2856045"/>
                <a:gd name="connsiteY46" fmla="*/ 2102627 h 2559736"/>
                <a:gd name="connsiteX47" fmla="*/ 2349562 w 2856045"/>
                <a:gd name="connsiteY47" fmla="*/ 1992995 h 2559736"/>
                <a:gd name="connsiteX48" fmla="*/ 2205955 w 2856045"/>
                <a:gd name="connsiteY48" fmla="*/ 1924436 h 2559736"/>
                <a:gd name="connsiteX49" fmla="*/ 2152079 w 2856045"/>
                <a:gd name="connsiteY49" fmla="*/ 1943545 h 2559736"/>
                <a:gd name="connsiteX50" fmla="*/ 2152079 w 2856045"/>
                <a:gd name="connsiteY50" fmla="*/ 1943544 h 2559736"/>
                <a:gd name="connsiteX51" fmla="*/ 2102628 w 2856045"/>
                <a:gd name="connsiteY51" fmla="*/ 2141027 h 2559736"/>
                <a:gd name="connsiteX52" fmla="*/ 2164730 w 2856045"/>
                <a:gd name="connsiteY52" fmla="*/ 2244620 h 2559736"/>
                <a:gd name="connsiteX53" fmla="*/ 2078454 w 2856045"/>
                <a:gd name="connsiteY53" fmla="*/ 2276198 h 2559736"/>
                <a:gd name="connsiteX54" fmla="*/ 1971094 w 2856045"/>
                <a:gd name="connsiteY54" fmla="*/ 2303803 h 2559736"/>
                <a:gd name="connsiteX55" fmla="*/ 1889276 w 2856045"/>
                <a:gd name="connsiteY55" fmla="*/ 2316289 h 2559736"/>
                <a:gd name="connsiteX56" fmla="*/ 1889276 w 2856045"/>
                <a:gd name="connsiteY56" fmla="*/ 2182031 h 2559736"/>
                <a:gd name="connsiteX57" fmla="*/ 1745323 w 2856045"/>
                <a:gd name="connsiteY57" fmla="*/ 2038079 h 2559736"/>
                <a:gd name="connsiteX58" fmla="*/ 1745323 w 2856045"/>
                <a:gd name="connsiteY58" fmla="*/ 2038078 h 2559736"/>
                <a:gd name="connsiteX59" fmla="*/ 1601370 w 2856045"/>
                <a:gd name="connsiteY59" fmla="*/ 2182030 h 2559736"/>
                <a:gd name="connsiteX60" fmla="*/ 1601370 w 2856045"/>
                <a:gd name="connsiteY60" fmla="*/ 2316290 h 2559736"/>
                <a:gd name="connsiteX61" fmla="*/ 1519550 w 2856045"/>
                <a:gd name="connsiteY61" fmla="*/ 2303803 h 2559736"/>
                <a:gd name="connsiteX62" fmla="*/ 1309265 w 2856045"/>
                <a:gd name="connsiteY62" fmla="*/ 2238527 h 2559736"/>
                <a:gd name="connsiteX63" fmla="*/ 1308329 w 2856045"/>
                <a:gd name="connsiteY63" fmla="*/ 2238075 h 2559736"/>
                <a:gd name="connsiteX64" fmla="*/ 1381932 w 2856045"/>
                <a:gd name="connsiteY64" fmla="*/ 2115297 h 2559736"/>
                <a:gd name="connsiteX65" fmla="*/ 1332480 w 2856045"/>
                <a:gd name="connsiteY65" fmla="*/ 1917814 h 2559736"/>
                <a:gd name="connsiteX66" fmla="*/ 1332479 w 2856045"/>
                <a:gd name="connsiteY66" fmla="*/ 1917815 h 2559736"/>
                <a:gd name="connsiteX67" fmla="*/ 1278603 w 2856045"/>
                <a:gd name="connsiteY67" fmla="*/ 1898707 h 2559736"/>
                <a:gd name="connsiteX68" fmla="*/ 1134997 w 2856045"/>
                <a:gd name="connsiteY68" fmla="*/ 1967266 h 2559736"/>
                <a:gd name="connsiteX69" fmla="*/ 1060509 w 2856045"/>
                <a:gd name="connsiteY69" fmla="*/ 2091521 h 2559736"/>
                <a:gd name="connsiteX70" fmla="*/ 1032731 w 2856045"/>
                <a:gd name="connsiteY70" fmla="*/ 2070749 h 2559736"/>
                <a:gd name="connsiteX71" fmla="*/ 964824 w 2856045"/>
                <a:gd name="connsiteY71" fmla="*/ 2009031 h 2559736"/>
                <a:gd name="connsiteX72" fmla="*/ 971378 w 2856045"/>
                <a:gd name="connsiteY72" fmla="*/ 2074047 h 2559736"/>
                <a:gd name="connsiteX73" fmla="*/ 961511 w 2856045"/>
                <a:gd name="connsiteY73" fmla="*/ 2171931 h 2559736"/>
                <a:gd name="connsiteX74" fmla="*/ 950673 w 2856045"/>
                <a:gd name="connsiteY74" fmla="*/ 2206845 h 2559736"/>
                <a:gd name="connsiteX75" fmla="*/ 897561 w 2856045"/>
                <a:gd name="connsiteY75" fmla="*/ 2178720 h 2559736"/>
                <a:gd name="connsiteX76" fmla="*/ 868919 w 2856045"/>
                <a:gd name="connsiteY76" fmla="*/ 2170242 h 2559736"/>
                <a:gd name="connsiteX77" fmla="*/ 840245 w 2856045"/>
                <a:gd name="connsiteY77" fmla="*/ 2173299 h 2559736"/>
                <a:gd name="connsiteX78" fmla="*/ 795883 w 2856045"/>
                <a:gd name="connsiteY78" fmla="*/ 2209994 h 2559736"/>
                <a:gd name="connsiteX79" fmla="*/ 795882 w 2856045"/>
                <a:gd name="connsiteY79" fmla="*/ 2209993 h 2559736"/>
                <a:gd name="connsiteX80" fmla="*/ 827156 w 2856045"/>
                <a:gd name="connsiteY80" fmla="*/ 2311670 h 2559736"/>
                <a:gd name="connsiteX81" fmla="*/ 889055 w 2856045"/>
                <a:gd name="connsiteY81" fmla="*/ 2344449 h 2559736"/>
                <a:gd name="connsiteX82" fmla="*/ 888430 w 2856045"/>
                <a:gd name="connsiteY82" fmla="*/ 2345601 h 2559736"/>
                <a:gd name="connsiteX83" fmla="*/ 757243 w 2856045"/>
                <a:gd name="connsiteY83" fmla="*/ 2476788 h 2559736"/>
                <a:gd name="connsiteX84" fmla="*/ 745710 w 2856045"/>
                <a:gd name="connsiteY84" fmla="*/ 2483048 h 2559736"/>
                <a:gd name="connsiteX85" fmla="*/ 713914 w 2856045"/>
                <a:gd name="connsiteY85" fmla="*/ 2419504 h 2559736"/>
                <a:gd name="connsiteX86" fmla="*/ 670410 w 2856045"/>
                <a:gd name="connsiteY86" fmla="*/ 2381796 h 2559736"/>
                <a:gd name="connsiteX87" fmla="*/ 641815 w 2856045"/>
                <a:gd name="connsiteY87" fmla="*/ 2378078 h 2559736"/>
                <a:gd name="connsiteX88" fmla="*/ 612984 w 2856045"/>
                <a:gd name="connsiteY88" fmla="*/ 2385894 h 2559736"/>
                <a:gd name="connsiteX89" fmla="*/ 612985 w 2856045"/>
                <a:gd name="connsiteY89" fmla="*/ 2385893 h 2559736"/>
                <a:gd name="connsiteX90" fmla="*/ 579374 w 2856045"/>
                <a:gd name="connsiteY90" fmla="*/ 2486822 h 2559736"/>
                <a:gd name="connsiteX91" fmla="*/ 607243 w 2856045"/>
                <a:gd name="connsiteY91" fmla="*/ 2542521 h 2559736"/>
                <a:gd name="connsiteX92" fmla="*/ 583572 w 2856045"/>
                <a:gd name="connsiteY92" fmla="*/ 2549869 h 2559736"/>
                <a:gd name="connsiteX93" fmla="*/ 485689 w 2856045"/>
                <a:gd name="connsiteY93" fmla="*/ 2559736 h 2559736"/>
                <a:gd name="connsiteX94" fmla="*/ 387806 w 2856045"/>
                <a:gd name="connsiteY94" fmla="*/ 2549869 h 2559736"/>
                <a:gd name="connsiteX95" fmla="*/ 355235 w 2856045"/>
                <a:gd name="connsiteY95" fmla="*/ 2539758 h 2559736"/>
                <a:gd name="connsiteX96" fmla="*/ 381722 w 2856045"/>
                <a:gd name="connsiteY96" fmla="*/ 2486823 h 2559736"/>
                <a:gd name="connsiteX97" fmla="*/ 348111 w 2856045"/>
                <a:gd name="connsiteY97" fmla="*/ 2385894 h 2559736"/>
                <a:gd name="connsiteX98" fmla="*/ 319281 w 2856045"/>
                <a:gd name="connsiteY98" fmla="*/ 2378080 h 2559736"/>
                <a:gd name="connsiteX99" fmla="*/ 290686 w 2856045"/>
                <a:gd name="connsiteY99" fmla="*/ 2381797 h 2559736"/>
                <a:gd name="connsiteX100" fmla="*/ 247182 w 2856045"/>
                <a:gd name="connsiteY100" fmla="*/ 2419505 h 2559736"/>
                <a:gd name="connsiteX101" fmla="*/ 217583 w 2856045"/>
                <a:gd name="connsiteY101" fmla="*/ 2478659 h 2559736"/>
                <a:gd name="connsiteX102" fmla="*/ 214136 w 2856045"/>
                <a:gd name="connsiteY102" fmla="*/ 2476788 h 2559736"/>
                <a:gd name="connsiteX103" fmla="*/ 82948 w 2856045"/>
                <a:gd name="connsiteY103" fmla="*/ 2345601 h 2559736"/>
                <a:gd name="connsiteX104" fmla="*/ 80028 w 2856045"/>
                <a:gd name="connsiteY104" fmla="*/ 2340220 h 2559736"/>
                <a:gd name="connsiteX105" fmla="*/ 133939 w 2856045"/>
                <a:gd name="connsiteY105" fmla="*/ 2311671 h 2559736"/>
                <a:gd name="connsiteX106" fmla="*/ 165214 w 2856045"/>
                <a:gd name="connsiteY106" fmla="*/ 2209994 h 2559736"/>
                <a:gd name="connsiteX107" fmla="*/ 165213 w 2856045"/>
                <a:gd name="connsiteY107" fmla="*/ 2209995 h 2559736"/>
                <a:gd name="connsiteX108" fmla="*/ 120850 w 2856045"/>
                <a:gd name="connsiteY108" fmla="*/ 2173300 h 2559736"/>
                <a:gd name="connsiteX109" fmla="*/ 92176 w 2856045"/>
                <a:gd name="connsiteY109" fmla="*/ 2170243 h 2559736"/>
                <a:gd name="connsiteX110" fmla="*/ 63534 w 2856045"/>
                <a:gd name="connsiteY110" fmla="*/ 2178720 h 2559736"/>
                <a:gd name="connsiteX111" fmla="*/ 19254 w 2856045"/>
                <a:gd name="connsiteY111" fmla="*/ 2202169 h 2559736"/>
                <a:gd name="connsiteX112" fmla="*/ 9868 w 2856045"/>
                <a:gd name="connsiteY112" fmla="*/ 2171931 h 2559736"/>
                <a:gd name="connsiteX113" fmla="*/ 0 w 2856045"/>
                <a:gd name="connsiteY113" fmla="*/ 2074047 h 2559736"/>
                <a:gd name="connsiteX114" fmla="*/ 9868 w 2856045"/>
                <a:gd name="connsiteY114" fmla="*/ 1976164 h 2559736"/>
                <a:gd name="connsiteX115" fmla="*/ 14494 w 2856045"/>
                <a:gd name="connsiteY115" fmla="*/ 1961260 h 2559736"/>
                <a:gd name="connsiteX116" fmla="*/ 63901 w 2856045"/>
                <a:gd name="connsiteY116" fmla="*/ 1987424 h 2559736"/>
                <a:gd name="connsiteX117" fmla="*/ 146652 w 2856045"/>
                <a:gd name="connsiteY117" fmla="*/ 1979258 h 2559736"/>
                <a:gd name="connsiteX118" fmla="*/ 165579 w 2856045"/>
                <a:gd name="connsiteY118" fmla="*/ 1956150 h 2559736"/>
                <a:gd name="connsiteX119" fmla="*/ 174057 w 2856045"/>
                <a:gd name="connsiteY119" fmla="*/ 1927508 h 2559736"/>
                <a:gd name="connsiteX120" fmla="*/ 134305 w 2856045"/>
                <a:gd name="connsiteY120" fmla="*/ 1854472 h 2559736"/>
                <a:gd name="connsiteX121" fmla="*/ 72500 w 2856045"/>
                <a:gd name="connsiteY121" fmla="*/ 1821744 h 2559736"/>
                <a:gd name="connsiteX122" fmla="*/ 82948 w 2856045"/>
                <a:gd name="connsiteY122" fmla="*/ 1802494 h 2559736"/>
                <a:gd name="connsiteX123" fmla="*/ 142255 w 2856045"/>
                <a:gd name="connsiteY123" fmla="*/ 1730613 h 2559736"/>
                <a:gd name="connsiteX124" fmla="*/ 211105 w 2856045"/>
                <a:gd name="connsiteY124" fmla="*/ 1673807 h 2559736"/>
                <a:gd name="connsiteX125" fmla="*/ 247548 w 2856045"/>
                <a:gd name="connsiteY125" fmla="*/ 1746639 h 2559736"/>
                <a:gd name="connsiteX126" fmla="*/ 348477 w 2856045"/>
                <a:gd name="connsiteY126" fmla="*/ 1780249 h 2559736"/>
                <a:gd name="connsiteX127" fmla="*/ 348478 w 2856045"/>
                <a:gd name="connsiteY127" fmla="*/ 1780250 h 2559736"/>
                <a:gd name="connsiteX128" fmla="*/ 382087 w 2856045"/>
                <a:gd name="connsiteY128" fmla="*/ 1679321 h 2559736"/>
                <a:gd name="connsiteX129" fmla="*/ 347734 w 2856045"/>
                <a:gd name="connsiteY129" fmla="*/ 1610664 h 2559736"/>
                <a:gd name="connsiteX130" fmla="*/ 387806 w 2856045"/>
                <a:gd name="connsiteY130" fmla="*/ 1598226 h 2559736"/>
                <a:gd name="connsiteX131" fmla="*/ 485689 w 2856045"/>
                <a:gd name="connsiteY131" fmla="*/ 1588358 h 2559736"/>
                <a:gd name="connsiteX132" fmla="*/ 583572 w 2856045"/>
                <a:gd name="connsiteY132" fmla="*/ 1598226 h 2559736"/>
                <a:gd name="connsiteX133" fmla="*/ 614743 w 2856045"/>
                <a:gd name="connsiteY133" fmla="*/ 1607902 h 2559736"/>
                <a:gd name="connsiteX134" fmla="*/ 579008 w 2856045"/>
                <a:gd name="connsiteY134" fmla="*/ 1679320 h 2559736"/>
                <a:gd name="connsiteX135" fmla="*/ 612619 w 2856045"/>
                <a:gd name="connsiteY135" fmla="*/ 1780249 h 2559736"/>
                <a:gd name="connsiteX136" fmla="*/ 612619 w 2856045"/>
                <a:gd name="connsiteY136" fmla="*/ 1780248 h 2559736"/>
                <a:gd name="connsiteX137" fmla="*/ 713548 w 2856045"/>
                <a:gd name="connsiteY137" fmla="*/ 1746638 h 2559736"/>
                <a:gd name="connsiteX138" fmla="*/ 752523 w 2856045"/>
                <a:gd name="connsiteY138" fmla="*/ 1668745 h 2559736"/>
                <a:gd name="connsiteX139" fmla="*/ 757243 w 2856045"/>
                <a:gd name="connsiteY139" fmla="*/ 1671306 h 2559736"/>
                <a:gd name="connsiteX140" fmla="*/ 888430 w 2856045"/>
                <a:gd name="connsiteY140" fmla="*/ 1802494 h 2559736"/>
                <a:gd name="connsiteX141" fmla="*/ 896583 w 2856045"/>
                <a:gd name="connsiteY141" fmla="*/ 1817513 h 2559736"/>
                <a:gd name="connsiteX142" fmla="*/ 826791 w 2856045"/>
                <a:gd name="connsiteY142" fmla="*/ 1854471 h 2559736"/>
                <a:gd name="connsiteX143" fmla="*/ 795517 w 2856045"/>
                <a:gd name="connsiteY143" fmla="*/ 1956149 h 2559736"/>
                <a:gd name="connsiteX144" fmla="*/ 795517 w 2856045"/>
                <a:gd name="connsiteY144" fmla="*/ 1956148 h 2559736"/>
                <a:gd name="connsiteX145" fmla="*/ 897196 w 2856045"/>
                <a:gd name="connsiteY145" fmla="*/ 1987422 h 2559736"/>
                <a:gd name="connsiteX146" fmla="*/ 928225 w 2856045"/>
                <a:gd name="connsiteY146" fmla="*/ 1970991 h 2559736"/>
                <a:gd name="connsiteX147" fmla="*/ 880873 w 2856045"/>
                <a:gd name="connsiteY147" fmla="*/ 1918891 h 2559736"/>
                <a:gd name="connsiteX148" fmla="*/ 857321 w 2856045"/>
                <a:gd name="connsiteY148" fmla="*/ 1887395 h 2559736"/>
                <a:gd name="connsiteX149" fmla="*/ 954579 w 2856045"/>
                <a:gd name="connsiteY149" fmla="*/ 1831230 h 2559736"/>
                <a:gd name="connsiteX150" fmla="*/ 1007249 w 2856045"/>
                <a:gd name="connsiteY150" fmla="*/ 1634581 h 2559736"/>
                <a:gd name="connsiteX151" fmla="*/ 1007248 w 2856045"/>
                <a:gd name="connsiteY151" fmla="*/ 1634582 h 2559736"/>
                <a:gd name="connsiteX152" fmla="*/ 864780 w 2856045"/>
                <a:gd name="connsiteY152" fmla="*/ 1563685 h 2559736"/>
                <a:gd name="connsiteX153" fmla="*/ 810599 w 2856045"/>
                <a:gd name="connsiteY153" fmla="*/ 1581910 h 2559736"/>
                <a:gd name="connsiteX154" fmla="*/ 711845 w 2856045"/>
                <a:gd name="connsiteY154" fmla="*/ 1638940 h 2559736"/>
                <a:gd name="connsiteX155" fmla="*/ 675425 w 2856045"/>
                <a:gd name="connsiteY155" fmla="*/ 1539432 h 2559736"/>
                <a:gd name="connsiteX156" fmla="*/ 630844 w 2856045"/>
                <a:gd name="connsiteY156" fmla="*/ 1320840 h 2559736"/>
                <a:gd name="connsiteX157" fmla="*/ 630787 w 2856045"/>
                <a:gd name="connsiteY157" fmla="*/ 1319715 h 2559736"/>
                <a:gd name="connsiteX158" fmla="*/ 752993 w 2856045"/>
                <a:gd name="connsiteY158" fmla="*/ 1319715 h 2559736"/>
                <a:gd name="connsiteX159" fmla="*/ 896946 w 2856045"/>
                <a:gd name="connsiteY159" fmla="*/ 1175763 h 2559736"/>
                <a:gd name="connsiteX160" fmla="*/ 896945 w 2856045"/>
                <a:gd name="connsiteY160" fmla="*/ 1175763 h 2559736"/>
                <a:gd name="connsiteX161" fmla="*/ 752992 w 2856045"/>
                <a:gd name="connsiteY161" fmla="*/ 1031810 h 2559736"/>
                <a:gd name="connsiteX162" fmla="*/ 639993 w 2856045"/>
                <a:gd name="connsiteY162" fmla="*/ 1031810 h 2559736"/>
                <a:gd name="connsiteX163" fmla="*/ 647820 w 2856045"/>
                <a:gd name="connsiteY163" fmla="*/ 980528 h 2559736"/>
                <a:gd name="connsiteX164" fmla="*/ 675425 w 2856045"/>
                <a:gd name="connsiteY164" fmla="*/ 873168 h 2559736"/>
                <a:gd name="connsiteX165" fmla="*/ 711628 w 2856045"/>
                <a:gd name="connsiteY165" fmla="*/ 774253 h 2559736"/>
                <a:gd name="connsiteX166" fmla="*/ 798434 w 2856045"/>
                <a:gd name="connsiteY166" fmla="*/ 833179 h 2559736"/>
                <a:gd name="connsiteX167" fmla="*/ 998388 w 2856045"/>
                <a:gd name="connsiteY167" fmla="*/ 794925 h 2559736"/>
                <a:gd name="connsiteX168" fmla="*/ 998388 w 2856045"/>
                <a:gd name="connsiteY168" fmla="*/ 794924 h 2559736"/>
                <a:gd name="connsiteX169" fmla="*/ 960133 w 2856045"/>
                <a:gd name="connsiteY169" fmla="*/ 594970 h 2559736"/>
                <a:gd name="connsiteX170" fmla="*/ 857334 w 2856045"/>
                <a:gd name="connsiteY170" fmla="*/ 525188 h 2559736"/>
                <a:gd name="connsiteX171" fmla="*/ 880873 w 2856045"/>
                <a:gd name="connsiteY171" fmla="*/ 493709 h 2559736"/>
                <a:gd name="connsiteX172" fmla="*/ 1032731 w 2856045"/>
                <a:gd name="connsiteY172" fmla="*/ 341851 h 2559736"/>
                <a:gd name="connsiteX173" fmla="*/ 1053192 w 2856045"/>
                <a:gd name="connsiteY173" fmla="*/ 326551 h 2559736"/>
                <a:gd name="connsiteX174" fmla="*/ 1131359 w 2856045"/>
                <a:gd name="connsiteY174" fmla="*/ 461941 h 2559736"/>
                <a:gd name="connsiteX175" fmla="*/ 1328002 w 2856045"/>
                <a:gd name="connsiteY175" fmla="*/ 514631 h 2559736"/>
                <a:gd name="connsiteX176" fmla="*/ 1328003 w 2856045"/>
                <a:gd name="connsiteY176" fmla="*/ 514632 h 2559736"/>
                <a:gd name="connsiteX177" fmla="*/ 1380694 w 2856045"/>
                <a:gd name="connsiteY177" fmla="*/ 317989 h 2559736"/>
                <a:gd name="connsiteX178" fmla="*/ 1300142 w 2856045"/>
                <a:gd name="connsiteY178" fmla="*/ 178469 h 2559736"/>
                <a:gd name="connsiteX179" fmla="*/ 1309265 w 2856045"/>
                <a:gd name="connsiteY179" fmla="*/ 174074 h 2559736"/>
                <a:gd name="connsiteX180" fmla="*/ 1519550 w 2856045"/>
                <a:gd name="connsiteY180" fmla="*/ 108798 h 2559736"/>
                <a:gd name="connsiteX181" fmla="*/ 1873078 w 2856045"/>
                <a:gd name="connsiteY181" fmla="*/ 0 h 2559736"/>
                <a:gd name="connsiteX182" fmla="*/ 2355678 w 2856045"/>
                <a:gd name="connsiteY182" fmla="*/ 190500 h 2559736"/>
                <a:gd name="connsiteX183" fmla="*/ 1885778 w 2856045"/>
                <a:gd name="connsiteY183" fmla="*/ 990600 h 2559736"/>
                <a:gd name="connsiteX184" fmla="*/ 2152478 w 2856045"/>
                <a:gd name="connsiteY184" fmla="*/ 990600 h 2559736"/>
                <a:gd name="connsiteX185" fmla="*/ 1593678 w 2856045"/>
                <a:gd name="connsiteY185" fmla="*/ 1631950 h 2559736"/>
                <a:gd name="connsiteX186" fmla="*/ 1758778 w 2856045"/>
                <a:gd name="connsiteY186" fmla="*/ 1168400 h 2559736"/>
                <a:gd name="connsiteX187" fmla="*/ 1492078 w 2856045"/>
                <a:gd name="connsiteY187" fmla="*/ 1187450 h 255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856045" h="2559736">
                  <a:moveTo>
                    <a:pt x="165579" y="1956149"/>
                  </a:moveTo>
                  <a:lnTo>
                    <a:pt x="165579" y="1956150"/>
                  </a:lnTo>
                  <a:lnTo>
                    <a:pt x="165578" y="1956150"/>
                  </a:lnTo>
                  <a:close/>
                  <a:moveTo>
                    <a:pt x="495214" y="1937608"/>
                  </a:moveTo>
                  <a:cubicBezTo>
                    <a:pt x="414600" y="1937608"/>
                    <a:pt x="349250" y="2002958"/>
                    <a:pt x="349250" y="2083572"/>
                  </a:cubicBezTo>
                  <a:cubicBezTo>
                    <a:pt x="349250" y="2164186"/>
                    <a:pt x="414600" y="2229536"/>
                    <a:pt x="495214" y="2229536"/>
                  </a:cubicBezTo>
                  <a:cubicBezTo>
                    <a:pt x="575828" y="2229536"/>
                    <a:pt x="641178" y="2164186"/>
                    <a:pt x="641178" y="2083572"/>
                  </a:cubicBezTo>
                  <a:cubicBezTo>
                    <a:pt x="641178" y="2002958"/>
                    <a:pt x="575828" y="1937608"/>
                    <a:pt x="495214" y="1937608"/>
                  </a:cubicBezTo>
                  <a:close/>
                  <a:moveTo>
                    <a:pt x="1535424" y="106376"/>
                  </a:moveTo>
                  <a:lnTo>
                    <a:pt x="1727028" y="285750"/>
                  </a:lnTo>
                  <a:lnTo>
                    <a:pt x="1650030" y="552677"/>
                  </a:lnTo>
                  <a:lnTo>
                    <a:pt x="1611659" y="556546"/>
                  </a:lnTo>
                  <a:cubicBezTo>
                    <a:pt x="1309436" y="618389"/>
                    <a:pt x="1082093" y="885796"/>
                    <a:pt x="1082093" y="1206300"/>
                  </a:cubicBezTo>
                  <a:cubicBezTo>
                    <a:pt x="1082093" y="1572591"/>
                    <a:pt x="1379031" y="1869529"/>
                    <a:pt x="1745322" y="1869529"/>
                  </a:cubicBezTo>
                  <a:cubicBezTo>
                    <a:pt x="2111613" y="1869529"/>
                    <a:pt x="2408551" y="1572591"/>
                    <a:pt x="2408551" y="1206300"/>
                  </a:cubicBezTo>
                  <a:cubicBezTo>
                    <a:pt x="2408551" y="1023155"/>
                    <a:pt x="2334317" y="857347"/>
                    <a:pt x="2214296" y="737327"/>
                  </a:cubicBezTo>
                  <a:lnTo>
                    <a:pt x="2169710" y="700540"/>
                  </a:lnTo>
                  <a:lnTo>
                    <a:pt x="2336628" y="412750"/>
                  </a:lnTo>
                  <a:lnTo>
                    <a:pt x="2514079" y="392585"/>
                  </a:lnTo>
                  <a:lnTo>
                    <a:pt x="2527908" y="404709"/>
                  </a:lnTo>
                  <a:cubicBezTo>
                    <a:pt x="2556755" y="432876"/>
                    <a:pt x="2584087" y="462587"/>
                    <a:pt x="2609771" y="493709"/>
                  </a:cubicBezTo>
                  <a:lnTo>
                    <a:pt x="2644023" y="539514"/>
                  </a:lnTo>
                  <a:lnTo>
                    <a:pt x="2524425" y="620699"/>
                  </a:lnTo>
                  <a:cubicBezTo>
                    <a:pt x="2458646" y="665351"/>
                    <a:pt x="2441519" y="754873"/>
                    <a:pt x="2486171" y="820653"/>
                  </a:cubicBezTo>
                  <a:lnTo>
                    <a:pt x="2486170" y="820653"/>
                  </a:lnTo>
                  <a:cubicBezTo>
                    <a:pt x="2530822" y="886433"/>
                    <a:pt x="2620345" y="903560"/>
                    <a:pt x="2686124" y="858907"/>
                  </a:cubicBezTo>
                  <a:lnTo>
                    <a:pt x="2785348" y="791553"/>
                  </a:lnTo>
                  <a:lnTo>
                    <a:pt x="2815220" y="873168"/>
                  </a:lnTo>
                  <a:cubicBezTo>
                    <a:pt x="2826130" y="908247"/>
                    <a:pt x="2835363" y="944065"/>
                    <a:pt x="2842825" y="980528"/>
                  </a:cubicBezTo>
                  <a:lnTo>
                    <a:pt x="2854578" y="1057539"/>
                  </a:lnTo>
                  <a:lnTo>
                    <a:pt x="2731567" y="1057539"/>
                  </a:lnTo>
                  <a:cubicBezTo>
                    <a:pt x="2652063" y="1057539"/>
                    <a:pt x="2587614" y="1121989"/>
                    <a:pt x="2587614" y="1201492"/>
                  </a:cubicBezTo>
                  <a:lnTo>
                    <a:pt x="2587612" y="1201491"/>
                  </a:lnTo>
                  <a:cubicBezTo>
                    <a:pt x="2587613" y="1280995"/>
                    <a:pt x="2652062" y="1345444"/>
                    <a:pt x="2731565" y="1345444"/>
                  </a:cubicBezTo>
                  <a:lnTo>
                    <a:pt x="2856045" y="1345444"/>
                  </a:lnTo>
                  <a:lnTo>
                    <a:pt x="2842825" y="1432072"/>
                  </a:lnTo>
                  <a:cubicBezTo>
                    <a:pt x="2827902" y="1504999"/>
                    <a:pt x="2805893" y="1575344"/>
                    <a:pt x="2777549" y="1642357"/>
                  </a:cubicBezTo>
                  <a:lnTo>
                    <a:pt x="2768087" y="1661997"/>
                  </a:lnTo>
                  <a:lnTo>
                    <a:pt x="2673960" y="1607640"/>
                  </a:lnTo>
                  <a:cubicBezTo>
                    <a:pt x="2656747" y="1597700"/>
                    <a:pt x="2638336" y="1591719"/>
                    <a:pt x="2619779" y="1589415"/>
                  </a:cubicBezTo>
                  <a:cubicBezTo>
                    <a:pt x="2564109" y="1582501"/>
                    <a:pt x="2507130" y="1608675"/>
                    <a:pt x="2477311" y="1660311"/>
                  </a:cubicBezTo>
                  <a:lnTo>
                    <a:pt x="2477310" y="1660310"/>
                  </a:lnTo>
                  <a:cubicBezTo>
                    <a:pt x="2437552" y="1729157"/>
                    <a:pt x="2461133" y="1817200"/>
                    <a:pt x="2529980" y="1856959"/>
                  </a:cubicBezTo>
                  <a:lnTo>
                    <a:pt x="2618051" y="1907819"/>
                  </a:lnTo>
                  <a:lnTo>
                    <a:pt x="2609771" y="1918891"/>
                  </a:lnTo>
                  <a:cubicBezTo>
                    <a:pt x="2564110" y="1974219"/>
                    <a:pt x="2513241" y="2025088"/>
                    <a:pt x="2457913" y="2070749"/>
                  </a:cubicBezTo>
                  <a:lnTo>
                    <a:pt x="2415284" y="2102627"/>
                  </a:lnTo>
                  <a:lnTo>
                    <a:pt x="2349562" y="1992995"/>
                  </a:lnTo>
                  <a:cubicBezTo>
                    <a:pt x="2318903" y="1941853"/>
                    <a:pt x="2261505" y="1916615"/>
                    <a:pt x="2205955" y="1924436"/>
                  </a:cubicBezTo>
                  <a:cubicBezTo>
                    <a:pt x="2187438" y="1927043"/>
                    <a:pt x="2169127" y="1933325"/>
                    <a:pt x="2152079" y="1943545"/>
                  </a:cubicBezTo>
                  <a:lnTo>
                    <a:pt x="2152079" y="1943544"/>
                  </a:lnTo>
                  <a:cubicBezTo>
                    <a:pt x="2083890" y="1984422"/>
                    <a:pt x="2061750" y="2072838"/>
                    <a:pt x="2102628" y="2141027"/>
                  </a:cubicBezTo>
                  <a:lnTo>
                    <a:pt x="2164730" y="2244620"/>
                  </a:lnTo>
                  <a:lnTo>
                    <a:pt x="2078454" y="2276198"/>
                  </a:lnTo>
                  <a:cubicBezTo>
                    <a:pt x="2043375" y="2287108"/>
                    <a:pt x="2007557" y="2296341"/>
                    <a:pt x="1971094" y="2303803"/>
                  </a:cubicBezTo>
                  <a:lnTo>
                    <a:pt x="1889276" y="2316289"/>
                  </a:lnTo>
                  <a:lnTo>
                    <a:pt x="1889276" y="2182031"/>
                  </a:lnTo>
                  <a:cubicBezTo>
                    <a:pt x="1889276" y="2102528"/>
                    <a:pt x="1824826" y="2038078"/>
                    <a:pt x="1745323" y="2038079"/>
                  </a:cubicBezTo>
                  <a:lnTo>
                    <a:pt x="1745323" y="2038078"/>
                  </a:lnTo>
                  <a:cubicBezTo>
                    <a:pt x="1665820" y="2038077"/>
                    <a:pt x="1601370" y="2102528"/>
                    <a:pt x="1601370" y="2182030"/>
                  </a:cubicBezTo>
                  <a:lnTo>
                    <a:pt x="1601370" y="2316290"/>
                  </a:lnTo>
                  <a:lnTo>
                    <a:pt x="1519550" y="2303803"/>
                  </a:lnTo>
                  <a:cubicBezTo>
                    <a:pt x="1446624" y="2288880"/>
                    <a:pt x="1376279" y="2266871"/>
                    <a:pt x="1309265" y="2238527"/>
                  </a:cubicBezTo>
                  <a:lnTo>
                    <a:pt x="1308329" y="2238075"/>
                  </a:lnTo>
                  <a:lnTo>
                    <a:pt x="1381932" y="2115297"/>
                  </a:lnTo>
                  <a:cubicBezTo>
                    <a:pt x="1422809" y="2047108"/>
                    <a:pt x="1400669" y="1958692"/>
                    <a:pt x="1332480" y="1917814"/>
                  </a:cubicBezTo>
                  <a:lnTo>
                    <a:pt x="1332479" y="1917815"/>
                  </a:lnTo>
                  <a:cubicBezTo>
                    <a:pt x="1315432" y="1907596"/>
                    <a:pt x="1297121" y="1901315"/>
                    <a:pt x="1278603" y="1898707"/>
                  </a:cubicBezTo>
                  <a:cubicBezTo>
                    <a:pt x="1223053" y="1890885"/>
                    <a:pt x="1165655" y="1916124"/>
                    <a:pt x="1134997" y="1967266"/>
                  </a:cubicBezTo>
                  <a:lnTo>
                    <a:pt x="1060509" y="2091521"/>
                  </a:lnTo>
                  <a:lnTo>
                    <a:pt x="1032731" y="2070749"/>
                  </a:lnTo>
                  <a:lnTo>
                    <a:pt x="964824" y="2009031"/>
                  </a:lnTo>
                  <a:lnTo>
                    <a:pt x="971378" y="2074047"/>
                  </a:lnTo>
                  <a:cubicBezTo>
                    <a:pt x="971378" y="2107577"/>
                    <a:pt x="967980" y="2140313"/>
                    <a:pt x="961511" y="2171931"/>
                  </a:cubicBezTo>
                  <a:lnTo>
                    <a:pt x="950673" y="2206845"/>
                  </a:lnTo>
                  <a:lnTo>
                    <a:pt x="897561" y="2178720"/>
                  </a:lnTo>
                  <a:cubicBezTo>
                    <a:pt x="888383" y="2173859"/>
                    <a:pt x="878654" y="2171090"/>
                    <a:pt x="868919" y="2170242"/>
                  </a:cubicBezTo>
                  <a:cubicBezTo>
                    <a:pt x="859185" y="2169394"/>
                    <a:pt x="849445" y="2170470"/>
                    <a:pt x="840245" y="2173299"/>
                  </a:cubicBezTo>
                  <a:cubicBezTo>
                    <a:pt x="821845" y="2178959"/>
                    <a:pt x="805604" y="2191637"/>
                    <a:pt x="795883" y="2209994"/>
                  </a:cubicBezTo>
                  <a:lnTo>
                    <a:pt x="795882" y="2209993"/>
                  </a:lnTo>
                  <a:cubicBezTo>
                    <a:pt x="776441" y="2246706"/>
                    <a:pt x="790444" y="2292230"/>
                    <a:pt x="827156" y="2311670"/>
                  </a:cubicBezTo>
                  <a:lnTo>
                    <a:pt x="889055" y="2344449"/>
                  </a:lnTo>
                  <a:lnTo>
                    <a:pt x="888430" y="2345601"/>
                  </a:lnTo>
                  <a:cubicBezTo>
                    <a:pt x="853517" y="2397278"/>
                    <a:pt x="808920" y="2441876"/>
                    <a:pt x="757243" y="2476788"/>
                  </a:cubicBezTo>
                  <a:lnTo>
                    <a:pt x="745710" y="2483048"/>
                  </a:lnTo>
                  <a:lnTo>
                    <a:pt x="713914" y="2419504"/>
                  </a:lnTo>
                  <a:cubicBezTo>
                    <a:pt x="704620" y="2400928"/>
                    <a:pt x="688675" y="2387878"/>
                    <a:pt x="670410" y="2381796"/>
                  </a:cubicBezTo>
                  <a:cubicBezTo>
                    <a:pt x="661278" y="2378754"/>
                    <a:pt x="651565" y="2377456"/>
                    <a:pt x="641815" y="2378078"/>
                  </a:cubicBezTo>
                  <a:cubicBezTo>
                    <a:pt x="632063" y="2378702"/>
                    <a:pt x="622273" y="2381247"/>
                    <a:pt x="612984" y="2385894"/>
                  </a:cubicBezTo>
                  <a:lnTo>
                    <a:pt x="612985" y="2385893"/>
                  </a:lnTo>
                  <a:cubicBezTo>
                    <a:pt x="575833" y="2404482"/>
                    <a:pt x="560785" y="2449670"/>
                    <a:pt x="579374" y="2486822"/>
                  </a:cubicBezTo>
                  <a:lnTo>
                    <a:pt x="607243" y="2542521"/>
                  </a:lnTo>
                  <a:lnTo>
                    <a:pt x="583572" y="2549869"/>
                  </a:lnTo>
                  <a:cubicBezTo>
                    <a:pt x="551955" y="2556339"/>
                    <a:pt x="519219" y="2559736"/>
                    <a:pt x="485689" y="2559736"/>
                  </a:cubicBezTo>
                  <a:cubicBezTo>
                    <a:pt x="452159" y="2559736"/>
                    <a:pt x="419423" y="2556339"/>
                    <a:pt x="387806" y="2549869"/>
                  </a:cubicBezTo>
                  <a:lnTo>
                    <a:pt x="355235" y="2539758"/>
                  </a:lnTo>
                  <a:lnTo>
                    <a:pt x="381722" y="2486823"/>
                  </a:lnTo>
                  <a:cubicBezTo>
                    <a:pt x="400311" y="2449672"/>
                    <a:pt x="385263" y="2404483"/>
                    <a:pt x="348111" y="2385894"/>
                  </a:cubicBezTo>
                  <a:cubicBezTo>
                    <a:pt x="338823" y="2381247"/>
                    <a:pt x="329033" y="2378702"/>
                    <a:pt x="319281" y="2378080"/>
                  </a:cubicBezTo>
                  <a:cubicBezTo>
                    <a:pt x="309530" y="2377456"/>
                    <a:pt x="299818" y="2378756"/>
                    <a:pt x="290686" y="2381797"/>
                  </a:cubicBezTo>
                  <a:cubicBezTo>
                    <a:pt x="272420" y="2387878"/>
                    <a:pt x="256476" y="2400929"/>
                    <a:pt x="247182" y="2419505"/>
                  </a:cubicBezTo>
                  <a:lnTo>
                    <a:pt x="217583" y="2478659"/>
                  </a:lnTo>
                  <a:lnTo>
                    <a:pt x="214136" y="2476788"/>
                  </a:lnTo>
                  <a:cubicBezTo>
                    <a:pt x="162458" y="2441876"/>
                    <a:pt x="117861" y="2397278"/>
                    <a:pt x="82948" y="2345601"/>
                  </a:cubicBezTo>
                  <a:lnTo>
                    <a:pt x="80028" y="2340220"/>
                  </a:lnTo>
                  <a:lnTo>
                    <a:pt x="133939" y="2311671"/>
                  </a:lnTo>
                  <a:cubicBezTo>
                    <a:pt x="170652" y="2292230"/>
                    <a:pt x="184655" y="2246707"/>
                    <a:pt x="165214" y="2209994"/>
                  </a:cubicBezTo>
                  <a:lnTo>
                    <a:pt x="165213" y="2209995"/>
                  </a:lnTo>
                  <a:cubicBezTo>
                    <a:pt x="155492" y="2191639"/>
                    <a:pt x="139251" y="2178960"/>
                    <a:pt x="120850" y="2173300"/>
                  </a:cubicBezTo>
                  <a:cubicBezTo>
                    <a:pt x="111651" y="2170470"/>
                    <a:pt x="101911" y="2169395"/>
                    <a:pt x="92176" y="2170243"/>
                  </a:cubicBezTo>
                  <a:cubicBezTo>
                    <a:pt x="82442" y="2171091"/>
                    <a:pt x="72713" y="2173861"/>
                    <a:pt x="63534" y="2178720"/>
                  </a:cubicBezTo>
                  <a:lnTo>
                    <a:pt x="19254" y="2202169"/>
                  </a:lnTo>
                  <a:lnTo>
                    <a:pt x="9868" y="2171931"/>
                  </a:lnTo>
                  <a:cubicBezTo>
                    <a:pt x="3398" y="2140313"/>
                    <a:pt x="0" y="2107577"/>
                    <a:pt x="0" y="2074047"/>
                  </a:cubicBezTo>
                  <a:cubicBezTo>
                    <a:pt x="0" y="2040517"/>
                    <a:pt x="3398" y="2007781"/>
                    <a:pt x="9868" y="1976164"/>
                  </a:cubicBezTo>
                  <a:lnTo>
                    <a:pt x="14494" y="1961260"/>
                  </a:lnTo>
                  <a:lnTo>
                    <a:pt x="63901" y="1987424"/>
                  </a:lnTo>
                  <a:cubicBezTo>
                    <a:pt x="91436" y="2002004"/>
                    <a:pt x="123926" y="1997773"/>
                    <a:pt x="146652" y="1979258"/>
                  </a:cubicBezTo>
                  <a:lnTo>
                    <a:pt x="165579" y="1956150"/>
                  </a:lnTo>
                  <a:lnTo>
                    <a:pt x="174057" y="1927508"/>
                  </a:lnTo>
                  <a:cubicBezTo>
                    <a:pt x="176600" y="1898305"/>
                    <a:pt x="161840" y="1869053"/>
                    <a:pt x="134305" y="1854472"/>
                  </a:cubicBezTo>
                  <a:lnTo>
                    <a:pt x="72500" y="1821744"/>
                  </a:lnTo>
                  <a:lnTo>
                    <a:pt x="82948" y="1802494"/>
                  </a:lnTo>
                  <a:cubicBezTo>
                    <a:pt x="100404" y="1776655"/>
                    <a:pt x="120282" y="1752586"/>
                    <a:pt x="142255" y="1730613"/>
                  </a:cubicBezTo>
                  <a:lnTo>
                    <a:pt x="211105" y="1673807"/>
                  </a:lnTo>
                  <a:lnTo>
                    <a:pt x="247548" y="1746639"/>
                  </a:lnTo>
                  <a:cubicBezTo>
                    <a:pt x="266137" y="1783790"/>
                    <a:pt x="311325" y="1798839"/>
                    <a:pt x="348477" y="1780249"/>
                  </a:cubicBezTo>
                  <a:lnTo>
                    <a:pt x="348478" y="1780250"/>
                  </a:lnTo>
                  <a:cubicBezTo>
                    <a:pt x="385629" y="1761661"/>
                    <a:pt x="400677" y="1716472"/>
                    <a:pt x="382087" y="1679321"/>
                  </a:cubicBezTo>
                  <a:lnTo>
                    <a:pt x="347734" y="1610664"/>
                  </a:lnTo>
                  <a:lnTo>
                    <a:pt x="387806" y="1598226"/>
                  </a:lnTo>
                  <a:cubicBezTo>
                    <a:pt x="419423" y="1591756"/>
                    <a:pt x="452159" y="1588358"/>
                    <a:pt x="485689" y="1588358"/>
                  </a:cubicBezTo>
                  <a:cubicBezTo>
                    <a:pt x="519219" y="1588358"/>
                    <a:pt x="551955" y="1591756"/>
                    <a:pt x="583572" y="1598226"/>
                  </a:cubicBezTo>
                  <a:lnTo>
                    <a:pt x="614743" y="1607902"/>
                  </a:lnTo>
                  <a:lnTo>
                    <a:pt x="579008" y="1679320"/>
                  </a:lnTo>
                  <a:cubicBezTo>
                    <a:pt x="560419" y="1716471"/>
                    <a:pt x="575467" y="1761659"/>
                    <a:pt x="612619" y="1780249"/>
                  </a:cubicBezTo>
                  <a:lnTo>
                    <a:pt x="612619" y="1780248"/>
                  </a:lnTo>
                  <a:cubicBezTo>
                    <a:pt x="649771" y="1798838"/>
                    <a:pt x="694959" y="1783790"/>
                    <a:pt x="713548" y="1746638"/>
                  </a:cubicBezTo>
                  <a:lnTo>
                    <a:pt x="752523" y="1668745"/>
                  </a:lnTo>
                  <a:lnTo>
                    <a:pt x="757243" y="1671306"/>
                  </a:lnTo>
                  <a:cubicBezTo>
                    <a:pt x="808920" y="1706219"/>
                    <a:pt x="853517" y="1750816"/>
                    <a:pt x="888430" y="1802494"/>
                  </a:cubicBezTo>
                  <a:lnTo>
                    <a:pt x="896583" y="1817513"/>
                  </a:lnTo>
                  <a:lnTo>
                    <a:pt x="826791" y="1854471"/>
                  </a:lnTo>
                  <a:cubicBezTo>
                    <a:pt x="790078" y="1873912"/>
                    <a:pt x="776075" y="1919435"/>
                    <a:pt x="795517" y="1956149"/>
                  </a:cubicBezTo>
                  <a:lnTo>
                    <a:pt x="795517" y="1956148"/>
                  </a:lnTo>
                  <a:cubicBezTo>
                    <a:pt x="814959" y="1992861"/>
                    <a:pt x="860482" y="2006862"/>
                    <a:pt x="897196" y="1987422"/>
                  </a:cubicBezTo>
                  <a:lnTo>
                    <a:pt x="928225" y="1970991"/>
                  </a:lnTo>
                  <a:lnTo>
                    <a:pt x="880873" y="1918891"/>
                  </a:lnTo>
                  <a:lnTo>
                    <a:pt x="857321" y="1887395"/>
                  </a:lnTo>
                  <a:lnTo>
                    <a:pt x="954579" y="1831230"/>
                  </a:lnTo>
                  <a:cubicBezTo>
                    <a:pt x="1023426" y="1791471"/>
                    <a:pt x="1047007" y="1703428"/>
                    <a:pt x="1007249" y="1634581"/>
                  </a:cubicBezTo>
                  <a:lnTo>
                    <a:pt x="1007248" y="1634582"/>
                  </a:lnTo>
                  <a:cubicBezTo>
                    <a:pt x="977429" y="1582945"/>
                    <a:pt x="920451" y="1556772"/>
                    <a:pt x="864780" y="1563685"/>
                  </a:cubicBezTo>
                  <a:cubicBezTo>
                    <a:pt x="846223" y="1565990"/>
                    <a:pt x="827811" y="1571972"/>
                    <a:pt x="810599" y="1581910"/>
                  </a:cubicBezTo>
                  <a:lnTo>
                    <a:pt x="711845" y="1638940"/>
                  </a:lnTo>
                  <a:lnTo>
                    <a:pt x="675425" y="1539432"/>
                  </a:lnTo>
                  <a:cubicBezTo>
                    <a:pt x="653604" y="1469274"/>
                    <a:pt x="638493" y="1396160"/>
                    <a:pt x="630844" y="1320840"/>
                  </a:cubicBezTo>
                  <a:lnTo>
                    <a:pt x="630787" y="1319715"/>
                  </a:lnTo>
                  <a:lnTo>
                    <a:pt x="752993" y="1319715"/>
                  </a:lnTo>
                  <a:cubicBezTo>
                    <a:pt x="832496" y="1319716"/>
                    <a:pt x="896946" y="1255265"/>
                    <a:pt x="896946" y="1175763"/>
                  </a:cubicBezTo>
                  <a:lnTo>
                    <a:pt x="896945" y="1175763"/>
                  </a:lnTo>
                  <a:cubicBezTo>
                    <a:pt x="896945" y="1096260"/>
                    <a:pt x="832495" y="1031810"/>
                    <a:pt x="752992" y="1031810"/>
                  </a:cubicBezTo>
                  <a:lnTo>
                    <a:pt x="639993" y="1031810"/>
                  </a:lnTo>
                  <a:lnTo>
                    <a:pt x="647820" y="980528"/>
                  </a:lnTo>
                  <a:cubicBezTo>
                    <a:pt x="655281" y="944065"/>
                    <a:pt x="664514" y="908247"/>
                    <a:pt x="675425" y="873168"/>
                  </a:cubicBezTo>
                  <a:lnTo>
                    <a:pt x="711628" y="774253"/>
                  </a:lnTo>
                  <a:lnTo>
                    <a:pt x="798434" y="833179"/>
                  </a:lnTo>
                  <a:cubicBezTo>
                    <a:pt x="864214" y="877831"/>
                    <a:pt x="953737" y="860704"/>
                    <a:pt x="998388" y="794925"/>
                  </a:cubicBezTo>
                  <a:lnTo>
                    <a:pt x="998388" y="794924"/>
                  </a:lnTo>
                  <a:cubicBezTo>
                    <a:pt x="1043040" y="729145"/>
                    <a:pt x="1025913" y="639622"/>
                    <a:pt x="960133" y="594970"/>
                  </a:cubicBezTo>
                  <a:lnTo>
                    <a:pt x="857334" y="525188"/>
                  </a:lnTo>
                  <a:lnTo>
                    <a:pt x="880873" y="493709"/>
                  </a:lnTo>
                  <a:cubicBezTo>
                    <a:pt x="926534" y="438382"/>
                    <a:pt x="977404" y="387512"/>
                    <a:pt x="1032731" y="341851"/>
                  </a:cubicBezTo>
                  <a:lnTo>
                    <a:pt x="1053192" y="326551"/>
                  </a:lnTo>
                  <a:lnTo>
                    <a:pt x="1131359" y="461941"/>
                  </a:lnTo>
                  <a:cubicBezTo>
                    <a:pt x="1171111" y="530793"/>
                    <a:pt x="1259151" y="554383"/>
                    <a:pt x="1328002" y="514631"/>
                  </a:cubicBezTo>
                  <a:lnTo>
                    <a:pt x="1328003" y="514632"/>
                  </a:lnTo>
                  <a:cubicBezTo>
                    <a:pt x="1396855" y="474880"/>
                    <a:pt x="1420445" y="386841"/>
                    <a:pt x="1380694" y="317989"/>
                  </a:cubicBezTo>
                  <a:lnTo>
                    <a:pt x="1300142" y="178469"/>
                  </a:lnTo>
                  <a:lnTo>
                    <a:pt x="1309265" y="174074"/>
                  </a:lnTo>
                  <a:cubicBezTo>
                    <a:pt x="1376279" y="145730"/>
                    <a:pt x="1446624" y="123721"/>
                    <a:pt x="1519550" y="108798"/>
                  </a:cubicBezTo>
                  <a:close/>
                  <a:moveTo>
                    <a:pt x="1873078" y="0"/>
                  </a:moveTo>
                  <a:lnTo>
                    <a:pt x="2355678" y="190500"/>
                  </a:lnTo>
                  <a:lnTo>
                    <a:pt x="1885778" y="990600"/>
                  </a:lnTo>
                  <a:lnTo>
                    <a:pt x="2152478" y="990600"/>
                  </a:lnTo>
                  <a:lnTo>
                    <a:pt x="1593678" y="1631950"/>
                  </a:lnTo>
                  <a:lnTo>
                    <a:pt x="1758778" y="1168400"/>
                  </a:lnTo>
                  <a:lnTo>
                    <a:pt x="1492078" y="118745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10501" y="2830286"/>
              <a:ext cx="4620699" cy="769441"/>
            </a:xfrm>
            <a:prstGeom prst="rect">
              <a:avLst/>
            </a:prstGeom>
            <a:noFill/>
          </p:spPr>
          <p:txBody>
            <a:bodyPr wrap="square" rtlCol="0">
              <a:spAutoFit/>
            </a:bodyPr>
            <a:lstStyle/>
            <a:p>
              <a:r>
                <a:rPr lang="en-US" sz="4400" dirty="0" smtClean="0"/>
                <a:t>Azure Automation</a:t>
              </a:r>
              <a:endParaRPr lang="en-US" sz="4400" dirty="0"/>
            </a:p>
          </p:txBody>
        </p:sp>
      </p:grpSp>
    </p:spTree>
    <p:extLst>
      <p:ext uri="{BB962C8B-B14F-4D97-AF65-F5344CB8AC3E}">
        <p14:creationId xmlns:p14="http://schemas.microsoft.com/office/powerpoint/2010/main" val="31247311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2960" y="4639849"/>
            <a:ext cx="10314940" cy="147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On Premises</a:t>
            </a:r>
            <a:endParaRPr lang="en-US" dirty="0"/>
          </a:p>
        </p:txBody>
      </p:sp>
      <p:sp>
        <p:nvSpPr>
          <p:cNvPr id="2" name="Title 1"/>
          <p:cNvSpPr>
            <a:spLocks noGrp="1"/>
          </p:cNvSpPr>
          <p:nvPr>
            <p:ph type="title"/>
          </p:nvPr>
        </p:nvSpPr>
        <p:spPr/>
        <p:txBody>
          <a:bodyPr/>
          <a:lstStyle/>
          <a:p>
            <a:r>
              <a:rPr lang="en-US" dirty="0" smtClean="0"/>
              <a:t>Virtual machine portability</a:t>
            </a:r>
            <a:endParaRPr lang="en-US" dirty="0"/>
          </a:p>
        </p:txBody>
      </p:sp>
      <p:sp>
        <p:nvSpPr>
          <p:cNvPr id="4" name="Server Racks Icon"/>
          <p:cNvSpPr>
            <a:spLocks noChangeAspect="1"/>
          </p:cNvSpPr>
          <p:nvPr/>
        </p:nvSpPr>
        <p:spPr>
          <a:xfrm>
            <a:off x="1092523" y="4860097"/>
            <a:ext cx="1117388" cy="1032704"/>
          </a:xfrm>
          <a:custGeom>
            <a:avLst/>
            <a:gdLst>
              <a:gd name="connsiteX0" fmla="*/ 89609 w 3607191"/>
              <a:gd name="connsiteY0" fmla="*/ 2007056 h 3333809"/>
              <a:gd name="connsiteX1" fmla="*/ 89610 w 3607191"/>
              <a:gd name="connsiteY1" fmla="*/ 3056163 h 3333809"/>
              <a:gd name="connsiteX2" fmla="*/ 1013913 w 3607191"/>
              <a:gd name="connsiteY2" fmla="*/ 3235549 h 3333809"/>
              <a:gd name="connsiteX3" fmla="*/ 1013913 w 3607191"/>
              <a:gd name="connsiteY3" fmla="*/ 2052914 h 3333809"/>
              <a:gd name="connsiteX4" fmla="*/ 2468199 w 3607191"/>
              <a:gd name="connsiteY4" fmla="*/ 1829611 h 3333809"/>
              <a:gd name="connsiteX5" fmla="*/ 2468199 w 3607191"/>
              <a:gd name="connsiteY5" fmla="*/ 2476613 h 3333809"/>
              <a:gd name="connsiteX6" fmla="*/ 2592556 w 3607191"/>
              <a:gd name="connsiteY6" fmla="*/ 2500748 h 3333809"/>
              <a:gd name="connsiteX7" fmla="*/ 2592556 w 3607191"/>
              <a:gd name="connsiteY7" fmla="*/ 1835781 h 3333809"/>
              <a:gd name="connsiteX8" fmla="*/ 2964776 w 3607191"/>
              <a:gd name="connsiteY8" fmla="*/ 1748254 h 3333809"/>
              <a:gd name="connsiteX9" fmla="*/ 2964776 w 3607191"/>
              <a:gd name="connsiteY9" fmla="*/ 2243515 h 3333809"/>
              <a:gd name="connsiteX10" fmla="*/ 3056595 w 3607191"/>
              <a:gd name="connsiteY10" fmla="*/ 2261334 h 3333809"/>
              <a:gd name="connsiteX11" fmla="*/ 3056595 w 3607191"/>
              <a:gd name="connsiteY11" fmla="*/ 1752810 h 3333809"/>
              <a:gd name="connsiteX12" fmla="*/ 89609 w 3607191"/>
              <a:gd name="connsiteY12" fmla="*/ 1712818 h 3333809"/>
              <a:gd name="connsiteX13" fmla="*/ 89609 w 3607191"/>
              <a:gd name="connsiteY13" fmla="*/ 1925114 h 3333809"/>
              <a:gd name="connsiteX14" fmla="*/ 1013914 w 3607191"/>
              <a:gd name="connsiteY14" fmla="*/ 1970973 h 3333809"/>
              <a:gd name="connsiteX15" fmla="*/ 1013914 w 3607191"/>
              <a:gd name="connsiteY15" fmla="*/ 1728952 h 3333809"/>
              <a:gd name="connsiteX16" fmla="*/ 3341245 w 3607191"/>
              <a:gd name="connsiteY16" fmla="*/ 1691751 h 3333809"/>
              <a:gd name="connsiteX17" fmla="*/ 3341245 w 3607191"/>
              <a:gd name="connsiteY17" fmla="*/ 2079526 h 3333809"/>
              <a:gd name="connsiteX18" fmla="*/ 3414466 w 3607191"/>
              <a:gd name="connsiteY18" fmla="*/ 2096037 h 3333809"/>
              <a:gd name="connsiteX19" fmla="*/ 3414466 w 3607191"/>
              <a:gd name="connsiteY19" fmla="*/ 1695973 h 3333809"/>
              <a:gd name="connsiteX20" fmla="*/ 2468199 w 3607191"/>
              <a:gd name="connsiteY20" fmla="*/ 1651454 h 3333809"/>
              <a:gd name="connsiteX21" fmla="*/ 2468199 w 3607191"/>
              <a:gd name="connsiteY21" fmla="*/ 1783538 h 3333809"/>
              <a:gd name="connsiteX22" fmla="*/ 2592557 w 3607191"/>
              <a:gd name="connsiteY22" fmla="*/ 1789708 h 3333809"/>
              <a:gd name="connsiteX23" fmla="*/ 2592557 w 3607191"/>
              <a:gd name="connsiteY23" fmla="*/ 1653625 h 3333809"/>
              <a:gd name="connsiteX24" fmla="*/ 2964776 w 3607191"/>
              <a:gd name="connsiteY24" fmla="*/ 1611906 h 3333809"/>
              <a:gd name="connsiteX25" fmla="*/ 2964776 w 3607191"/>
              <a:gd name="connsiteY25" fmla="*/ 1713020 h 3333809"/>
              <a:gd name="connsiteX26" fmla="*/ 3056595 w 3607191"/>
              <a:gd name="connsiteY26" fmla="*/ 1717576 h 3333809"/>
              <a:gd name="connsiteX27" fmla="*/ 3056595 w 3607191"/>
              <a:gd name="connsiteY27" fmla="*/ 1613509 h 3333809"/>
              <a:gd name="connsiteX28" fmla="*/ 3341245 w 3607191"/>
              <a:gd name="connsiteY28" fmla="*/ 1584897 h 3333809"/>
              <a:gd name="connsiteX29" fmla="*/ 3341245 w 3607191"/>
              <a:gd name="connsiteY29" fmla="*/ 1664032 h 3333809"/>
              <a:gd name="connsiteX30" fmla="*/ 3414467 w 3607191"/>
              <a:gd name="connsiteY30" fmla="*/ 1668254 h 3333809"/>
              <a:gd name="connsiteX31" fmla="*/ 3414467 w 3607191"/>
              <a:gd name="connsiteY31" fmla="*/ 1586382 h 3333809"/>
              <a:gd name="connsiteX32" fmla="*/ 3414466 w 3607191"/>
              <a:gd name="connsiteY32" fmla="*/ 1475475 h 3333809"/>
              <a:gd name="connsiteX33" fmla="*/ 3341245 w 3607191"/>
              <a:gd name="connsiteY33" fmla="*/ 1476960 h 3333809"/>
              <a:gd name="connsiteX34" fmla="*/ 3341245 w 3607191"/>
              <a:gd name="connsiteY34" fmla="*/ 1557207 h 3333809"/>
              <a:gd name="connsiteX35" fmla="*/ 3414466 w 3607191"/>
              <a:gd name="connsiteY35" fmla="*/ 1558692 h 3333809"/>
              <a:gd name="connsiteX36" fmla="*/ 3056595 w 3607191"/>
              <a:gd name="connsiteY36" fmla="*/ 1472535 h 3333809"/>
              <a:gd name="connsiteX37" fmla="*/ 2964776 w 3607191"/>
              <a:gd name="connsiteY37" fmla="*/ 1474138 h 3333809"/>
              <a:gd name="connsiteX38" fmla="*/ 2964776 w 3607191"/>
              <a:gd name="connsiteY38" fmla="*/ 1576710 h 3333809"/>
              <a:gd name="connsiteX39" fmla="*/ 3056595 w 3607191"/>
              <a:gd name="connsiteY39" fmla="*/ 1578312 h 3333809"/>
              <a:gd name="connsiteX40" fmla="*/ 2592556 w 3607191"/>
              <a:gd name="connsiteY40" fmla="*/ 1469282 h 3333809"/>
              <a:gd name="connsiteX41" fmla="*/ 2468199 w 3607191"/>
              <a:gd name="connsiteY41" fmla="*/ 1471453 h 3333809"/>
              <a:gd name="connsiteX42" fmla="*/ 2468199 w 3607191"/>
              <a:gd name="connsiteY42" fmla="*/ 1605430 h 3333809"/>
              <a:gd name="connsiteX43" fmla="*/ 2592556 w 3607191"/>
              <a:gd name="connsiteY43" fmla="*/ 1607601 h 3333809"/>
              <a:gd name="connsiteX44" fmla="*/ 1013913 w 3607191"/>
              <a:gd name="connsiteY44" fmla="*/ 1401101 h 3333809"/>
              <a:gd name="connsiteX45" fmla="*/ 89609 w 3607191"/>
              <a:gd name="connsiteY45" fmla="*/ 1417234 h 3333809"/>
              <a:gd name="connsiteX46" fmla="*/ 89609 w 3607191"/>
              <a:gd name="connsiteY46" fmla="*/ 1630964 h 3333809"/>
              <a:gd name="connsiteX47" fmla="*/ 1013913 w 3607191"/>
              <a:gd name="connsiteY47" fmla="*/ 1647098 h 3333809"/>
              <a:gd name="connsiteX48" fmla="*/ 3414467 w 3607191"/>
              <a:gd name="connsiteY48" fmla="*/ 1364788 h 3333809"/>
              <a:gd name="connsiteX49" fmla="*/ 3341245 w 3607191"/>
              <a:gd name="connsiteY49" fmla="*/ 1369917 h 3333809"/>
              <a:gd name="connsiteX50" fmla="*/ 3341245 w 3607191"/>
              <a:gd name="connsiteY50" fmla="*/ 1449271 h 3333809"/>
              <a:gd name="connsiteX51" fmla="*/ 3414467 w 3607191"/>
              <a:gd name="connsiteY51" fmla="*/ 1447786 h 3333809"/>
              <a:gd name="connsiteX52" fmla="*/ 3056595 w 3607191"/>
              <a:gd name="connsiteY52" fmla="*/ 1331840 h 3333809"/>
              <a:gd name="connsiteX53" fmla="*/ 2964776 w 3607191"/>
              <a:gd name="connsiteY53" fmla="*/ 1337375 h 3333809"/>
              <a:gd name="connsiteX54" fmla="*/ 2964776 w 3607191"/>
              <a:gd name="connsiteY54" fmla="*/ 1438941 h 3333809"/>
              <a:gd name="connsiteX55" fmla="*/ 3056595 w 3607191"/>
              <a:gd name="connsiteY55" fmla="*/ 1437338 h 3333809"/>
              <a:gd name="connsiteX56" fmla="*/ 2592557 w 3607191"/>
              <a:gd name="connsiteY56" fmla="*/ 1285304 h 3333809"/>
              <a:gd name="connsiteX57" fmla="*/ 2468199 w 3607191"/>
              <a:gd name="connsiteY57" fmla="*/ 1292801 h 3333809"/>
              <a:gd name="connsiteX58" fmla="*/ 2468199 w 3607191"/>
              <a:gd name="connsiteY58" fmla="*/ 1425428 h 3333809"/>
              <a:gd name="connsiteX59" fmla="*/ 2592557 w 3607191"/>
              <a:gd name="connsiteY59" fmla="*/ 1423258 h 3333809"/>
              <a:gd name="connsiteX60" fmla="*/ 3414467 w 3607191"/>
              <a:gd name="connsiteY60" fmla="*/ 1254597 h 3333809"/>
              <a:gd name="connsiteX61" fmla="*/ 3341245 w 3607191"/>
              <a:gd name="connsiteY61" fmla="*/ 1262566 h 3333809"/>
              <a:gd name="connsiteX62" fmla="*/ 3341245 w 3607191"/>
              <a:gd name="connsiteY62" fmla="*/ 1342182 h 3333809"/>
              <a:gd name="connsiteX63" fmla="*/ 3414466 w 3607191"/>
              <a:gd name="connsiteY63" fmla="*/ 1337053 h 3333809"/>
              <a:gd name="connsiteX64" fmla="*/ 3056595 w 3607191"/>
              <a:gd name="connsiteY64" fmla="*/ 1191775 h 3333809"/>
              <a:gd name="connsiteX65" fmla="*/ 2964776 w 3607191"/>
              <a:gd name="connsiteY65" fmla="*/ 1200376 h 3333809"/>
              <a:gd name="connsiteX66" fmla="*/ 2964776 w 3607191"/>
              <a:gd name="connsiteY66" fmla="*/ 1302121 h 3333809"/>
              <a:gd name="connsiteX67" fmla="*/ 3056595 w 3607191"/>
              <a:gd name="connsiteY67" fmla="*/ 1296585 h 3333809"/>
              <a:gd name="connsiteX68" fmla="*/ 3414467 w 3607191"/>
              <a:gd name="connsiteY68" fmla="*/ 1144789 h 3333809"/>
              <a:gd name="connsiteX69" fmla="*/ 3341245 w 3607191"/>
              <a:gd name="connsiteY69" fmla="*/ 1155989 h 3333809"/>
              <a:gd name="connsiteX70" fmla="*/ 3341245 w 3607191"/>
              <a:gd name="connsiteY70" fmla="*/ 1234759 h 3333809"/>
              <a:gd name="connsiteX71" fmla="*/ 3414466 w 3607191"/>
              <a:gd name="connsiteY71" fmla="*/ 1226790 h 3333809"/>
              <a:gd name="connsiteX72" fmla="*/ 2592557 w 3607191"/>
              <a:gd name="connsiteY72" fmla="*/ 1102150 h 3333809"/>
              <a:gd name="connsiteX73" fmla="*/ 2468199 w 3607191"/>
              <a:gd name="connsiteY73" fmla="*/ 1113798 h 3333809"/>
              <a:gd name="connsiteX74" fmla="*/ 2468199 w 3607191"/>
              <a:gd name="connsiteY74" fmla="*/ 1246700 h 3333809"/>
              <a:gd name="connsiteX75" fmla="*/ 2592556 w 3607191"/>
              <a:gd name="connsiteY75" fmla="*/ 1239203 h 3333809"/>
              <a:gd name="connsiteX76" fmla="*/ 1013914 w 3607191"/>
              <a:gd name="connsiteY76" fmla="*/ 1073898 h 3333809"/>
              <a:gd name="connsiteX77" fmla="*/ 89609 w 3607191"/>
              <a:gd name="connsiteY77" fmla="*/ 1129619 h 3333809"/>
              <a:gd name="connsiteX78" fmla="*/ 89609 w 3607191"/>
              <a:gd name="connsiteY78" fmla="*/ 1335381 h 3333809"/>
              <a:gd name="connsiteX79" fmla="*/ 1013914 w 3607191"/>
              <a:gd name="connsiteY79" fmla="*/ 1319247 h 3333809"/>
              <a:gd name="connsiteX80" fmla="*/ 3056595 w 3607191"/>
              <a:gd name="connsiteY80" fmla="*/ 1052198 h 3333809"/>
              <a:gd name="connsiteX81" fmla="*/ 2964776 w 3607191"/>
              <a:gd name="connsiteY81" fmla="*/ 1064285 h 3333809"/>
              <a:gd name="connsiteX82" fmla="*/ 2964776 w 3607191"/>
              <a:gd name="connsiteY82" fmla="*/ 1165031 h 3333809"/>
              <a:gd name="connsiteX83" fmla="*/ 3056595 w 3607191"/>
              <a:gd name="connsiteY83" fmla="*/ 1156430 h 3333809"/>
              <a:gd name="connsiteX84" fmla="*/ 3414466 w 3607191"/>
              <a:gd name="connsiteY84" fmla="*/ 1035339 h 3333809"/>
              <a:gd name="connsiteX85" fmla="*/ 3341245 w 3607191"/>
              <a:gd name="connsiteY85" fmla="*/ 1048905 h 3333809"/>
              <a:gd name="connsiteX86" fmla="*/ 3341245 w 3607191"/>
              <a:gd name="connsiteY86" fmla="*/ 1128065 h 3333809"/>
              <a:gd name="connsiteX87" fmla="*/ 3414466 w 3607191"/>
              <a:gd name="connsiteY87" fmla="*/ 1116865 h 3333809"/>
              <a:gd name="connsiteX88" fmla="*/ 2592557 w 3607191"/>
              <a:gd name="connsiteY88" fmla="*/ 919632 h 3333809"/>
              <a:gd name="connsiteX89" fmla="*/ 2468199 w 3607191"/>
              <a:gd name="connsiteY89" fmla="*/ 936003 h 3333809"/>
              <a:gd name="connsiteX90" fmla="*/ 2468199 w 3607191"/>
              <a:gd name="connsiteY90" fmla="*/ 1067579 h 3333809"/>
              <a:gd name="connsiteX91" fmla="*/ 2592556 w 3607191"/>
              <a:gd name="connsiteY91" fmla="*/ 1055930 h 3333809"/>
              <a:gd name="connsiteX92" fmla="*/ 3056595 w 3607191"/>
              <a:gd name="connsiteY92" fmla="*/ 913076 h 3333809"/>
              <a:gd name="connsiteX93" fmla="*/ 2964776 w 3607191"/>
              <a:gd name="connsiteY93" fmla="*/ 927716 h 3333809"/>
              <a:gd name="connsiteX94" fmla="*/ 2964776 w 3607191"/>
              <a:gd name="connsiteY94" fmla="*/ 1028791 h 3333809"/>
              <a:gd name="connsiteX95" fmla="*/ 3056595 w 3607191"/>
              <a:gd name="connsiteY95" fmla="*/ 1016704 h 3333809"/>
              <a:gd name="connsiteX96" fmla="*/ 1013914 w 3607191"/>
              <a:gd name="connsiteY96" fmla="*/ 748160 h 3333809"/>
              <a:gd name="connsiteX97" fmla="*/ 89609 w 3607191"/>
              <a:gd name="connsiteY97" fmla="*/ 834737 h 3333809"/>
              <a:gd name="connsiteX98" fmla="*/ 89610 w 3607191"/>
              <a:gd name="connsiteY98" fmla="*/ 1047630 h 3333809"/>
              <a:gd name="connsiteX99" fmla="*/ 1013913 w 3607191"/>
              <a:gd name="connsiteY99" fmla="*/ 991908 h 3333809"/>
              <a:gd name="connsiteX100" fmla="*/ 2592556 w 3607191"/>
              <a:gd name="connsiteY100" fmla="*/ 737711 h 3333809"/>
              <a:gd name="connsiteX101" fmla="*/ 2468199 w 3607191"/>
              <a:gd name="connsiteY101" fmla="*/ 757540 h 3333809"/>
              <a:gd name="connsiteX102" fmla="*/ 2468199 w 3607191"/>
              <a:gd name="connsiteY102" fmla="*/ 889589 h 3333809"/>
              <a:gd name="connsiteX103" fmla="*/ 2592556 w 3607191"/>
              <a:gd name="connsiteY103" fmla="*/ 873218 h 3333809"/>
              <a:gd name="connsiteX104" fmla="*/ 1013914 w 3607191"/>
              <a:gd name="connsiteY104" fmla="*/ 423555 h 3333809"/>
              <a:gd name="connsiteX105" fmla="*/ 89609 w 3607191"/>
              <a:gd name="connsiteY105" fmla="*/ 545235 h 3333809"/>
              <a:gd name="connsiteX106" fmla="*/ 89609 w 3607191"/>
              <a:gd name="connsiteY106" fmla="*/ 752539 h 3333809"/>
              <a:gd name="connsiteX107" fmla="*/ 1013913 w 3607191"/>
              <a:gd name="connsiteY107" fmla="*/ 665960 h 3333809"/>
              <a:gd name="connsiteX108" fmla="*/ 2070590 w 3607191"/>
              <a:gd name="connsiteY108" fmla="*/ 418758 h 3333809"/>
              <a:gd name="connsiteX109" fmla="*/ 2468199 w 3607191"/>
              <a:gd name="connsiteY109" fmla="*/ 590301 h 3333809"/>
              <a:gd name="connsiteX110" fmla="*/ 2468199 w 3607191"/>
              <a:gd name="connsiteY110" fmla="*/ 711137 h 3333809"/>
              <a:gd name="connsiteX111" fmla="*/ 2654218 w 3607191"/>
              <a:gd name="connsiteY111" fmla="*/ 681477 h 3333809"/>
              <a:gd name="connsiteX112" fmla="*/ 2964776 w 3607191"/>
              <a:gd name="connsiteY112" fmla="*/ 815463 h 3333809"/>
              <a:gd name="connsiteX113" fmla="*/ 2964776 w 3607191"/>
              <a:gd name="connsiteY113" fmla="*/ 892231 h 3333809"/>
              <a:gd name="connsiteX114" fmla="*/ 3103750 w 3607191"/>
              <a:gd name="connsiteY114" fmla="*/ 870072 h 3333809"/>
              <a:gd name="connsiteX115" fmla="*/ 3341245 w 3607191"/>
              <a:gd name="connsiteY115" fmla="*/ 972536 h 3333809"/>
              <a:gd name="connsiteX116" fmla="*/ 3341245 w 3607191"/>
              <a:gd name="connsiteY116" fmla="*/ 1020988 h 3333809"/>
              <a:gd name="connsiteX117" fmla="*/ 3446394 w 3607191"/>
              <a:gd name="connsiteY117" fmla="*/ 1001507 h 3333809"/>
              <a:gd name="connsiteX118" fmla="*/ 3607191 w 3607191"/>
              <a:gd name="connsiteY118" fmla="*/ 1082118 h 3333809"/>
              <a:gd name="connsiteX119" fmla="*/ 3607191 w 3607191"/>
              <a:gd name="connsiteY119" fmla="*/ 2031167 h 3333809"/>
              <a:gd name="connsiteX120" fmla="*/ 3438317 w 3607191"/>
              <a:gd name="connsiteY120" fmla="*/ 2129277 h 3333809"/>
              <a:gd name="connsiteX121" fmla="*/ 3341245 w 3607191"/>
              <a:gd name="connsiteY121" fmla="*/ 2107387 h 3333809"/>
              <a:gd name="connsiteX122" fmla="*/ 3341245 w 3607191"/>
              <a:gd name="connsiteY122" fmla="*/ 2178877 h 3333809"/>
              <a:gd name="connsiteX123" fmla="*/ 3091822 w 3607191"/>
              <a:gd name="connsiteY123" fmla="*/ 2303585 h 3333809"/>
              <a:gd name="connsiteX124" fmla="*/ 2964776 w 3607191"/>
              <a:gd name="connsiteY124" fmla="*/ 2278929 h 3333809"/>
              <a:gd name="connsiteX125" fmla="*/ 2964776 w 3607191"/>
              <a:gd name="connsiteY125" fmla="*/ 2392923 h 3333809"/>
              <a:gd name="connsiteX126" fmla="*/ 2638621 w 3607191"/>
              <a:gd name="connsiteY126" fmla="*/ 2555997 h 3333809"/>
              <a:gd name="connsiteX127" fmla="*/ 2468199 w 3607191"/>
              <a:gd name="connsiteY127" fmla="*/ 2522923 h 3333809"/>
              <a:gd name="connsiteX128" fmla="*/ 2468199 w 3607191"/>
              <a:gd name="connsiteY128" fmla="*/ 2609932 h 3333809"/>
              <a:gd name="connsiteX129" fmla="*/ 2050621 w 3607191"/>
              <a:gd name="connsiteY129" fmla="*/ 2818716 h 3333809"/>
              <a:gd name="connsiteX130" fmla="*/ 1679331 w 3607191"/>
              <a:gd name="connsiteY130" fmla="*/ 2746658 h 3333809"/>
              <a:gd name="connsiteX131" fmla="*/ 1679331 w 3607191"/>
              <a:gd name="connsiteY131" fmla="*/ 2687368 h 3333809"/>
              <a:gd name="connsiteX132" fmla="*/ 1991644 w 3607191"/>
              <a:gd name="connsiteY132" fmla="*/ 2747980 h 3333809"/>
              <a:gd name="connsiteX133" fmla="*/ 1991644 w 3607191"/>
              <a:gd name="connsiteY133" fmla="*/ 1896620 h 3333809"/>
              <a:gd name="connsiteX134" fmla="*/ 1679331 w 3607191"/>
              <a:gd name="connsiteY134" fmla="*/ 1881125 h 3333809"/>
              <a:gd name="connsiteX135" fmla="*/ 1679331 w 3607191"/>
              <a:gd name="connsiteY135" fmla="*/ 1822136 h 3333809"/>
              <a:gd name="connsiteX136" fmla="*/ 1991645 w 3607191"/>
              <a:gd name="connsiteY136" fmla="*/ 1837632 h 3333809"/>
              <a:gd name="connsiteX137" fmla="*/ 1991645 w 3607191"/>
              <a:gd name="connsiteY137" fmla="*/ 1663404 h 3333809"/>
              <a:gd name="connsiteX138" fmla="*/ 1679331 w 3607191"/>
              <a:gd name="connsiteY138" fmla="*/ 1657953 h 3333809"/>
              <a:gd name="connsiteX139" fmla="*/ 1679331 w 3607191"/>
              <a:gd name="connsiteY139" fmla="*/ 1599028 h 3333809"/>
              <a:gd name="connsiteX140" fmla="*/ 1991644 w 3607191"/>
              <a:gd name="connsiteY140" fmla="*/ 1604479 h 3333809"/>
              <a:gd name="connsiteX141" fmla="*/ 1991644 w 3607191"/>
              <a:gd name="connsiteY141" fmla="*/ 1427389 h 3333809"/>
              <a:gd name="connsiteX142" fmla="*/ 1679331 w 3607191"/>
              <a:gd name="connsiteY142" fmla="*/ 1432840 h 3333809"/>
              <a:gd name="connsiteX143" fmla="*/ 1679331 w 3607191"/>
              <a:gd name="connsiteY143" fmla="*/ 1373915 h 3333809"/>
              <a:gd name="connsiteX144" fmla="*/ 1991645 w 3607191"/>
              <a:gd name="connsiteY144" fmla="*/ 1368464 h 3333809"/>
              <a:gd name="connsiteX145" fmla="*/ 1991645 w 3607191"/>
              <a:gd name="connsiteY145" fmla="*/ 1191841 h 3333809"/>
              <a:gd name="connsiteX146" fmla="*/ 1679331 w 3607191"/>
              <a:gd name="connsiteY146" fmla="*/ 1210668 h 3333809"/>
              <a:gd name="connsiteX147" fmla="*/ 1679331 w 3607191"/>
              <a:gd name="connsiteY147" fmla="*/ 1151646 h 3333809"/>
              <a:gd name="connsiteX148" fmla="*/ 1991644 w 3607191"/>
              <a:gd name="connsiteY148" fmla="*/ 1132818 h 3333809"/>
              <a:gd name="connsiteX149" fmla="*/ 1991645 w 3607191"/>
              <a:gd name="connsiteY149" fmla="*/ 957347 h 3333809"/>
              <a:gd name="connsiteX150" fmla="*/ 1679331 w 3607191"/>
              <a:gd name="connsiteY150" fmla="*/ 986600 h 3333809"/>
              <a:gd name="connsiteX151" fmla="*/ 1679331 w 3607191"/>
              <a:gd name="connsiteY151" fmla="*/ 927426 h 3333809"/>
              <a:gd name="connsiteX152" fmla="*/ 1991644 w 3607191"/>
              <a:gd name="connsiteY152" fmla="*/ 898172 h 3333809"/>
              <a:gd name="connsiteX153" fmla="*/ 1991645 w 3607191"/>
              <a:gd name="connsiteY153" fmla="*/ 723669 h 3333809"/>
              <a:gd name="connsiteX154" fmla="*/ 1679331 w 3607191"/>
              <a:gd name="connsiteY154" fmla="*/ 764784 h 3333809"/>
              <a:gd name="connsiteX155" fmla="*/ 1679331 w 3607191"/>
              <a:gd name="connsiteY155" fmla="*/ 705359 h 3333809"/>
              <a:gd name="connsiteX156" fmla="*/ 1991644 w 3607191"/>
              <a:gd name="connsiteY156" fmla="*/ 664246 h 3333809"/>
              <a:gd name="connsiteX157" fmla="*/ 1991644 w 3607191"/>
              <a:gd name="connsiteY157" fmla="*/ 490755 h 3333809"/>
              <a:gd name="connsiteX158" fmla="*/ 1679331 w 3607191"/>
              <a:gd name="connsiteY158" fmla="*/ 540552 h 3333809"/>
              <a:gd name="connsiteX159" fmla="*/ 1679331 w 3607191"/>
              <a:gd name="connsiteY159" fmla="*/ 481143 h 3333809"/>
              <a:gd name="connsiteX160" fmla="*/ 1013913 w 3607191"/>
              <a:gd name="connsiteY160" fmla="*/ 100012 h 3333809"/>
              <a:gd name="connsiteX161" fmla="*/ 89609 w 3607191"/>
              <a:gd name="connsiteY161" fmla="*/ 247389 h 3333809"/>
              <a:gd name="connsiteX162" fmla="*/ 89609 w 3607191"/>
              <a:gd name="connsiteY162" fmla="*/ 462687 h 3333809"/>
              <a:gd name="connsiteX163" fmla="*/ 1013913 w 3607191"/>
              <a:gd name="connsiteY163" fmla="*/ 341009 h 3333809"/>
              <a:gd name="connsiteX164" fmla="*/ 1123579 w 3607191"/>
              <a:gd name="connsiteY164" fmla="*/ 0 h 3333809"/>
              <a:gd name="connsiteX165" fmla="*/ 1675901 w 3607191"/>
              <a:gd name="connsiteY165" fmla="*/ 238293 h 3333809"/>
              <a:gd name="connsiteX166" fmla="*/ 1675901 w 3607191"/>
              <a:gd name="connsiteY166" fmla="*/ 3043784 h 3333809"/>
              <a:gd name="connsiteX167" fmla="*/ 1095839 w 3607191"/>
              <a:gd name="connsiteY167" fmla="*/ 3333809 h 3333809"/>
              <a:gd name="connsiteX168" fmla="*/ 0 w 3607191"/>
              <a:gd name="connsiteY168" fmla="*/ 3121133 h 3333809"/>
              <a:gd name="connsiteX169" fmla="*/ 0 w 3607191"/>
              <a:gd name="connsiteY169" fmla="*/ 179150 h 333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3607191" h="3333809">
                <a:moveTo>
                  <a:pt x="89609" y="2007056"/>
                </a:moveTo>
                <a:lnTo>
                  <a:pt x="89610" y="3056163"/>
                </a:lnTo>
                <a:lnTo>
                  <a:pt x="1013913" y="3235549"/>
                </a:lnTo>
                <a:lnTo>
                  <a:pt x="1013913" y="2052914"/>
                </a:lnTo>
                <a:close/>
                <a:moveTo>
                  <a:pt x="2468199" y="1829611"/>
                </a:moveTo>
                <a:lnTo>
                  <a:pt x="2468199" y="2476613"/>
                </a:lnTo>
                <a:lnTo>
                  <a:pt x="2592556" y="2500748"/>
                </a:lnTo>
                <a:lnTo>
                  <a:pt x="2592556" y="1835781"/>
                </a:lnTo>
                <a:close/>
                <a:moveTo>
                  <a:pt x="2964776" y="1748254"/>
                </a:moveTo>
                <a:lnTo>
                  <a:pt x="2964776" y="2243515"/>
                </a:lnTo>
                <a:lnTo>
                  <a:pt x="3056595" y="2261334"/>
                </a:lnTo>
                <a:lnTo>
                  <a:pt x="3056595" y="1752810"/>
                </a:lnTo>
                <a:close/>
                <a:moveTo>
                  <a:pt x="89609" y="1712818"/>
                </a:moveTo>
                <a:lnTo>
                  <a:pt x="89609" y="1925114"/>
                </a:lnTo>
                <a:lnTo>
                  <a:pt x="1013914" y="1970973"/>
                </a:lnTo>
                <a:lnTo>
                  <a:pt x="1013914" y="1728952"/>
                </a:lnTo>
                <a:close/>
                <a:moveTo>
                  <a:pt x="3341245" y="1691751"/>
                </a:moveTo>
                <a:lnTo>
                  <a:pt x="3341245" y="2079526"/>
                </a:lnTo>
                <a:lnTo>
                  <a:pt x="3414466" y="2096037"/>
                </a:lnTo>
                <a:lnTo>
                  <a:pt x="3414466" y="1695973"/>
                </a:lnTo>
                <a:close/>
                <a:moveTo>
                  <a:pt x="2468199" y="1651454"/>
                </a:moveTo>
                <a:lnTo>
                  <a:pt x="2468199" y="1783538"/>
                </a:lnTo>
                <a:lnTo>
                  <a:pt x="2592557" y="1789708"/>
                </a:lnTo>
                <a:lnTo>
                  <a:pt x="2592557" y="1653625"/>
                </a:lnTo>
                <a:close/>
                <a:moveTo>
                  <a:pt x="2964776" y="1611906"/>
                </a:moveTo>
                <a:lnTo>
                  <a:pt x="2964776" y="1713020"/>
                </a:lnTo>
                <a:lnTo>
                  <a:pt x="3056595" y="1717576"/>
                </a:lnTo>
                <a:lnTo>
                  <a:pt x="3056595" y="1613509"/>
                </a:lnTo>
                <a:close/>
                <a:moveTo>
                  <a:pt x="3341245" y="1584897"/>
                </a:moveTo>
                <a:lnTo>
                  <a:pt x="3341245" y="1664032"/>
                </a:lnTo>
                <a:lnTo>
                  <a:pt x="3414467" y="1668254"/>
                </a:lnTo>
                <a:lnTo>
                  <a:pt x="3414467" y="1586382"/>
                </a:lnTo>
                <a:close/>
                <a:moveTo>
                  <a:pt x="3414466" y="1475475"/>
                </a:moveTo>
                <a:lnTo>
                  <a:pt x="3341245" y="1476960"/>
                </a:lnTo>
                <a:lnTo>
                  <a:pt x="3341245" y="1557207"/>
                </a:lnTo>
                <a:lnTo>
                  <a:pt x="3414466" y="1558692"/>
                </a:lnTo>
                <a:close/>
                <a:moveTo>
                  <a:pt x="3056595" y="1472535"/>
                </a:moveTo>
                <a:lnTo>
                  <a:pt x="2964776" y="1474138"/>
                </a:lnTo>
                <a:lnTo>
                  <a:pt x="2964776" y="1576710"/>
                </a:lnTo>
                <a:lnTo>
                  <a:pt x="3056595" y="1578312"/>
                </a:lnTo>
                <a:close/>
                <a:moveTo>
                  <a:pt x="2592556" y="1469282"/>
                </a:moveTo>
                <a:lnTo>
                  <a:pt x="2468199" y="1471453"/>
                </a:lnTo>
                <a:lnTo>
                  <a:pt x="2468199" y="1605430"/>
                </a:lnTo>
                <a:lnTo>
                  <a:pt x="2592556" y="1607601"/>
                </a:lnTo>
                <a:close/>
                <a:moveTo>
                  <a:pt x="1013913" y="1401101"/>
                </a:moveTo>
                <a:lnTo>
                  <a:pt x="89609" y="1417234"/>
                </a:lnTo>
                <a:lnTo>
                  <a:pt x="89609" y="1630964"/>
                </a:lnTo>
                <a:lnTo>
                  <a:pt x="1013913" y="1647098"/>
                </a:lnTo>
                <a:close/>
                <a:moveTo>
                  <a:pt x="3414467" y="1364788"/>
                </a:moveTo>
                <a:lnTo>
                  <a:pt x="3341245" y="1369917"/>
                </a:lnTo>
                <a:lnTo>
                  <a:pt x="3341245" y="1449271"/>
                </a:lnTo>
                <a:lnTo>
                  <a:pt x="3414467" y="1447786"/>
                </a:lnTo>
                <a:close/>
                <a:moveTo>
                  <a:pt x="3056595" y="1331840"/>
                </a:moveTo>
                <a:lnTo>
                  <a:pt x="2964776" y="1337375"/>
                </a:lnTo>
                <a:lnTo>
                  <a:pt x="2964776" y="1438941"/>
                </a:lnTo>
                <a:lnTo>
                  <a:pt x="3056595" y="1437338"/>
                </a:lnTo>
                <a:close/>
                <a:moveTo>
                  <a:pt x="2592557" y="1285304"/>
                </a:moveTo>
                <a:lnTo>
                  <a:pt x="2468199" y="1292801"/>
                </a:lnTo>
                <a:lnTo>
                  <a:pt x="2468199" y="1425428"/>
                </a:lnTo>
                <a:lnTo>
                  <a:pt x="2592557" y="1423258"/>
                </a:lnTo>
                <a:close/>
                <a:moveTo>
                  <a:pt x="3414467" y="1254597"/>
                </a:moveTo>
                <a:lnTo>
                  <a:pt x="3341245" y="1262566"/>
                </a:lnTo>
                <a:lnTo>
                  <a:pt x="3341245" y="1342182"/>
                </a:lnTo>
                <a:lnTo>
                  <a:pt x="3414466" y="1337053"/>
                </a:lnTo>
                <a:close/>
                <a:moveTo>
                  <a:pt x="3056595" y="1191775"/>
                </a:moveTo>
                <a:lnTo>
                  <a:pt x="2964776" y="1200376"/>
                </a:lnTo>
                <a:lnTo>
                  <a:pt x="2964776" y="1302121"/>
                </a:lnTo>
                <a:lnTo>
                  <a:pt x="3056595" y="1296585"/>
                </a:lnTo>
                <a:close/>
                <a:moveTo>
                  <a:pt x="3414467" y="1144789"/>
                </a:moveTo>
                <a:lnTo>
                  <a:pt x="3341245" y="1155989"/>
                </a:lnTo>
                <a:lnTo>
                  <a:pt x="3341245" y="1234759"/>
                </a:lnTo>
                <a:lnTo>
                  <a:pt x="3414466" y="1226790"/>
                </a:lnTo>
                <a:close/>
                <a:moveTo>
                  <a:pt x="2592557" y="1102150"/>
                </a:moveTo>
                <a:lnTo>
                  <a:pt x="2468199" y="1113798"/>
                </a:lnTo>
                <a:lnTo>
                  <a:pt x="2468199" y="1246700"/>
                </a:lnTo>
                <a:lnTo>
                  <a:pt x="2592556" y="1239203"/>
                </a:lnTo>
                <a:close/>
                <a:moveTo>
                  <a:pt x="1013914" y="1073898"/>
                </a:moveTo>
                <a:lnTo>
                  <a:pt x="89609" y="1129619"/>
                </a:lnTo>
                <a:lnTo>
                  <a:pt x="89609" y="1335381"/>
                </a:lnTo>
                <a:lnTo>
                  <a:pt x="1013914" y="1319247"/>
                </a:lnTo>
                <a:close/>
                <a:moveTo>
                  <a:pt x="3056595" y="1052198"/>
                </a:moveTo>
                <a:lnTo>
                  <a:pt x="2964776" y="1064285"/>
                </a:lnTo>
                <a:lnTo>
                  <a:pt x="2964776" y="1165031"/>
                </a:lnTo>
                <a:lnTo>
                  <a:pt x="3056595" y="1156430"/>
                </a:lnTo>
                <a:close/>
                <a:moveTo>
                  <a:pt x="3414466" y="1035339"/>
                </a:moveTo>
                <a:lnTo>
                  <a:pt x="3341245" y="1048905"/>
                </a:lnTo>
                <a:lnTo>
                  <a:pt x="3341245" y="1128065"/>
                </a:lnTo>
                <a:lnTo>
                  <a:pt x="3414466" y="1116865"/>
                </a:lnTo>
                <a:close/>
                <a:moveTo>
                  <a:pt x="2592557" y="919632"/>
                </a:moveTo>
                <a:lnTo>
                  <a:pt x="2468199" y="936003"/>
                </a:lnTo>
                <a:lnTo>
                  <a:pt x="2468199" y="1067579"/>
                </a:lnTo>
                <a:lnTo>
                  <a:pt x="2592556" y="1055930"/>
                </a:lnTo>
                <a:close/>
                <a:moveTo>
                  <a:pt x="3056595" y="913076"/>
                </a:moveTo>
                <a:lnTo>
                  <a:pt x="2964776" y="927716"/>
                </a:lnTo>
                <a:lnTo>
                  <a:pt x="2964776" y="1028791"/>
                </a:lnTo>
                <a:lnTo>
                  <a:pt x="3056595" y="1016704"/>
                </a:lnTo>
                <a:close/>
                <a:moveTo>
                  <a:pt x="1013914" y="748160"/>
                </a:moveTo>
                <a:lnTo>
                  <a:pt x="89609" y="834737"/>
                </a:lnTo>
                <a:lnTo>
                  <a:pt x="89610" y="1047630"/>
                </a:lnTo>
                <a:lnTo>
                  <a:pt x="1013913" y="991908"/>
                </a:lnTo>
                <a:close/>
                <a:moveTo>
                  <a:pt x="2592556" y="737711"/>
                </a:moveTo>
                <a:lnTo>
                  <a:pt x="2468199" y="757540"/>
                </a:lnTo>
                <a:lnTo>
                  <a:pt x="2468199" y="889589"/>
                </a:lnTo>
                <a:lnTo>
                  <a:pt x="2592556" y="873218"/>
                </a:lnTo>
                <a:close/>
                <a:moveTo>
                  <a:pt x="1013914" y="423555"/>
                </a:moveTo>
                <a:lnTo>
                  <a:pt x="89609" y="545235"/>
                </a:lnTo>
                <a:lnTo>
                  <a:pt x="89609" y="752539"/>
                </a:lnTo>
                <a:lnTo>
                  <a:pt x="1013913" y="665960"/>
                </a:lnTo>
                <a:close/>
                <a:moveTo>
                  <a:pt x="2070590" y="418758"/>
                </a:moveTo>
                <a:lnTo>
                  <a:pt x="2468199" y="590301"/>
                </a:lnTo>
                <a:lnTo>
                  <a:pt x="2468199" y="711137"/>
                </a:lnTo>
                <a:lnTo>
                  <a:pt x="2654218" y="681477"/>
                </a:lnTo>
                <a:lnTo>
                  <a:pt x="2964776" y="815463"/>
                </a:lnTo>
                <a:lnTo>
                  <a:pt x="2964776" y="892231"/>
                </a:lnTo>
                <a:lnTo>
                  <a:pt x="3103750" y="870072"/>
                </a:lnTo>
                <a:lnTo>
                  <a:pt x="3341245" y="972536"/>
                </a:lnTo>
                <a:lnTo>
                  <a:pt x="3341245" y="1020988"/>
                </a:lnTo>
                <a:lnTo>
                  <a:pt x="3446394" y="1001507"/>
                </a:lnTo>
                <a:lnTo>
                  <a:pt x="3607191" y="1082118"/>
                </a:lnTo>
                <a:lnTo>
                  <a:pt x="3607191" y="2031167"/>
                </a:lnTo>
                <a:lnTo>
                  <a:pt x="3438317" y="2129277"/>
                </a:lnTo>
                <a:lnTo>
                  <a:pt x="3341245" y="2107387"/>
                </a:lnTo>
                <a:lnTo>
                  <a:pt x="3341245" y="2178877"/>
                </a:lnTo>
                <a:lnTo>
                  <a:pt x="3091822" y="2303585"/>
                </a:lnTo>
                <a:lnTo>
                  <a:pt x="2964776" y="2278929"/>
                </a:lnTo>
                <a:lnTo>
                  <a:pt x="2964776" y="2392923"/>
                </a:lnTo>
                <a:lnTo>
                  <a:pt x="2638621" y="2555997"/>
                </a:lnTo>
                <a:lnTo>
                  <a:pt x="2468199" y="2522923"/>
                </a:lnTo>
                <a:lnTo>
                  <a:pt x="2468199" y="2609932"/>
                </a:lnTo>
                <a:lnTo>
                  <a:pt x="2050621" y="2818716"/>
                </a:lnTo>
                <a:lnTo>
                  <a:pt x="1679331" y="2746658"/>
                </a:lnTo>
                <a:lnTo>
                  <a:pt x="1679331" y="2687368"/>
                </a:lnTo>
                <a:lnTo>
                  <a:pt x="1991644" y="2747980"/>
                </a:lnTo>
                <a:lnTo>
                  <a:pt x="1991644" y="1896620"/>
                </a:lnTo>
                <a:lnTo>
                  <a:pt x="1679331" y="1881125"/>
                </a:lnTo>
                <a:lnTo>
                  <a:pt x="1679331" y="1822136"/>
                </a:lnTo>
                <a:lnTo>
                  <a:pt x="1991645" y="1837632"/>
                </a:lnTo>
                <a:lnTo>
                  <a:pt x="1991645" y="1663404"/>
                </a:lnTo>
                <a:lnTo>
                  <a:pt x="1679331" y="1657953"/>
                </a:lnTo>
                <a:lnTo>
                  <a:pt x="1679331" y="1599028"/>
                </a:lnTo>
                <a:lnTo>
                  <a:pt x="1991644" y="1604479"/>
                </a:lnTo>
                <a:lnTo>
                  <a:pt x="1991644" y="1427389"/>
                </a:lnTo>
                <a:lnTo>
                  <a:pt x="1679331" y="1432840"/>
                </a:lnTo>
                <a:lnTo>
                  <a:pt x="1679331" y="1373915"/>
                </a:lnTo>
                <a:lnTo>
                  <a:pt x="1991645" y="1368464"/>
                </a:lnTo>
                <a:lnTo>
                  <a:pt x="1991645" y="1191841"/>
                </a:lnTo>
                <a:lnTo>
                  <a:pt x="1679331" y="1210668"/>
                </a:lnTo>
                <a:lnTo>
                  <a:pt x="1679331" y="1151646"/>
                </a:lnTo>
                <a:lnTo>
                  <a:pt x="1991644" y="1132818"/>
                </a:lnTo>
                <a:lnTo>
                  <a:pt x="1991645" y="957347"/>
                </a:lnTo>
                <a:lnTo>
                  <a:pt x="1679331" y="986600"/>
                </a:lnTo>
                <a:lnTo>
                  <a:pt x="1679331" y="927426"/>
                </a:lnTo>
                <a:lnTo>
                  <a:pt x="1991644" y="898172"/>
                </a:lnTo>
                <a:lnTo>
                  <a:pt x="1991645" y="723669"/>
                </a:lnTo>
                <a:lnTo>
                  <a:pt x="1679331" y="764784"/>
                </a:lnTo>
                <a:lnTo>
                  <a:pt x="1679331" y="705359"/>
                </a:lnTo>
                <a:lnTo>
                  <a:pt x="1991644" y="664246"/>
                </a:lnTo>
                <a:lnTo>
                  <a:pt x="1991644" y="490755"/>
                </a:lnTo>
                <a:lnTo>
                  <a:pt x="1679331" y="540552"/>
                </a:lnTo>
                <a:lnTo>
                  <a:pt x="1679331" y="481143"/>
                </a:lnTo>
                <a:close/>
                <a:moveTo>
                  <a:pt x="1013913" y="100012"/>
                </a:moveTo>
                <a:lnTo>
                  <a:pt x="89609" y="247389"/>
                </a:lnTo>
                <a:lnTo>
                  <a:pt x="89609" y="462687"/>
                </a:lnTo>
                <a:lnTo>
                  <a:pt x="1013913" y="341009"/>
                </a:lnTo>
                <a:close/>
                <a:moveTo>
                  <a:pt x="1123579" y="0"/>
                </a:moveTo>
                <a:lnTo>
                  <a:pt x="1675901" y="238293"/>
                </a:lnTo>
                <a:lnTo>
                  <a:pt x="1675901" y="3043784"/>
                </a:lnTo>
                <a:lnTo>
                  <a:pt x="1095839" y="3333809"/>
                </a:lnTo>
                <a:lnTo>
                  <a:pt x="0" y="3121133"/>
                </a:lnTo>
                <a:lnTo>
                  <a:pt x="0" y="17915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2960" y="1895696"/>
            <a:ext cx="10314940" cy="147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Azure Data Center</a:t>
            </a:r>
            <a:endParaRPr lang="en-US" dirty="0"/>
          </a:p>
        </p:txBody>
      </p:sp>
      <p:sp>
        <p:nvSpPr>
          <p:cNvPr id="8" name="Cloud Icon 02"/>
          <p:cNvSpPr>
            <a:spLocks noChangeAspect="1"/>
          </p:cNvSpPr>
          <p:nvPr/>
        </p:nvSpPr>
        <p:spPr bwMode="auto">
          <a:xfrm>
            <a:off x="1092523" y="2251024"/>
            <a:ext cx="1117388" cy="762545"/>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Database Icon"/>
          <p:cNvSpPr/>
          <p:nvPr/>
        </p:nvSpPr>
        <p:spPr>
          <a:xfrm>
            <a:off x="3361654" y="4989235"/>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0" name="Database Icon"/>
          <p:cNvSpPr/>
          <p:nvPr/>
        </p:nvSpPr>
        <p:spPr>
          <a:xfrm>
            <a:off x="5827204" y="4989235"/>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1" name="Database Icon"/>
          <p:cNvSpPr/>
          <p:nvPr/>
        </p:nvSpPr>
        <p:spPr>
          <a:xfrm>
            <a:off x="8307268" y="4989235"/>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tx1"/>
                </a:solidFill>
              </a:rPr>
              <a:t>VHD</a:t>
            </a:r>
            <a:endParaRPr lang="en-US" sz="1100" dirty="0">
              <a:solidFill>
                <a:schemeClr val="tx1"/>
              </a:solidFill>
            </a:endParaRPr>
          </a:p>
        </p:txBody>
      </p:sp>
      <p:sp>
        <p:nvSpPr>
          <p:cNvPr id="12" name="Database Icon"/>
          <p:cNvSpPr/>
          <p:nvPr/>
        </p:nvSpPr>
        <p:spPr>
          <a:xfrm>
            <a:off x="3361654" y="2389627"/>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tx1"/>
                </a:solidFill>
              </a:rPr>
              <a:t>VHD</a:t>
            </a:r>
            <a:endParaRPr lang="en-US" sz="1100" dirty="0">
              <a:solidFill>
                <a:schemeClr val="tx1"/>
              </a:solidFill>
            </a:endParaRPr>
          </a:p>
        </p:txBody>
      </p:sp>
      <p:sp>
        <p:nvSpPr>
          <p:cNvPr id="13" name="Database Icon"/>
          <p:cNvSpPr/>
          <p:nvPr/>
        </p:nvSpPr>
        <p:spPr>
          <a:xfrm>
            <a:off x="5827204" y="2389627"/>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4" name="Database Icon"/>
          <p:cNvSpPr/>
          <p:nvPr/>
        </p:nvSpPr>
        <p:spPr>
          <a:xfrm>
            <a:off x="8307268" y="2389627"/>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5" name="Up Arrow 14"/>
          <p:cNvSpPr/>
          <p:nvPr/>
        </p:nvSpPr>
        <p:spPr>
          <a:xfrm>
            <a:off x="3361654" y="3519790"/>
            <a:ext cx="484632" cy="978408"/>
          </a:xfrm>
          <a:prstGeom prst="up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Down Arrow 15"/>
          <p:cNvSpPr/>
          <p:nvPr/>
        </p:nvSpPr>
        <p:spPr>
          <a:xfrm>
            <a:off x="8307268" y="3518288"/>
            <a:ext cx="484632" cy="978408"/>
          </a:xfrm>
          <a:prstGeom prst="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p:cNvSpPr txBox="1"/>
          <p:nvPr/>
        </p:nvSpPr>
        <p:spPr>
          <a:xfrm>
            <a:off x="4093029" y="3489260"/>
            <a:ext cx="4064000" cy="1077218"/>
          </a:xfrm>
          <a:prstGeom prst="rect">
            <a:avLst/>
          </a:prstGeom>
          <a:noFill/>
        </p:spPr>
        <p:txBody>
          <a:bodyPr wrap="square" rtlCol="0">
            <a:spAutoFit/>
          </a:bodyPr>
          <a:lstStyle/>
          <a:p>
            <a:r>
              <a:rPr lang="en-US" sz="1600" dirty="0" smtClean="0"/>
              <a:t>Use the </a:t>
            </a:r>
            <a:r>
              <a:rPr lang="en-US" sz="1600" dirty="0" smtClean="0">
                <a:latin typeface="Consolas" panose="020B0609020204030204" pitchFamily="49" charset="0"/>
                <a:cs typeface="Consolas" panose="020B0609020204030204" pitchFamily="49" charset="0"/>
              </a:rPr>
              <a:t>Add-</a:t>
            </a:r>
            <a:r>
              <a:rPr lang="en-US" sz="1600" dirty="0" err="1" smtClean="0">
                <a:latin typeface="Consolas" panose="020B0609020204030204" pitchFamily="49" charset="0"/>
                <a:cs typeface="Consolas" panose="020B0609020204030204" pitchFamily="49" charset="0"/>
              </a:rPr>
              <a:t>AzureVhd</a:t>
            </a:r>
            <a:r>
              <a:rPr lang="en-US" sz="1600" dirty="0" smtClean="0"/>
              <a:t> PowerShell </a:t>
            </a:r>
            <a:r>
              <a:rPr lang="en-US" sz="1600" dirty="0" err="1" smtClean="0"/>
              <a:t>CmdLet</a:t>
            </a:r>
            <a:r>
              <a:rPr lang="en-US" sz="1600" dirty="0" smtClean="0"/>
              <a:t> to upload.  Download it using the tool of your choice. You can also opt to use our physical Import/Export service.</a:t>
            </a:r>
            <a:endParaRPr lang="en-US" sz="1600" dirty="0"/>
          </a:p>
        </p:txBody>
      </p:sp>
    </p:spTree>
    <p:extLst>
      <p:ext uri="{BB962C8B-B14F-4D97-AF65-F5344CB8AC3E}">
        <p14:creationId xmlns:p14="http://schemas.microsoft.com/office/powerpoint/2010/main" val="1294360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a Dev/Test VM in Azure</a:t>
            </a:r>
            <a:endParaRPr lang="en-US" dirty="0"/>
          </a:p>
        </p:txBody>
      </p:sp>
    </p:spTree>
    <p:extLst>
      <p:ext uri="{BB962C8B-B14F-4D97-AF65-F5344CB8AC3E}">
        <p14:creationId xmlns:p14="http://schemas.microsoft.com/office/powerpoint/2010/main" val="1994068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deployment with VSO and Azure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762776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380845" cy="919420"/>
            <a:chOff x="838200" y="1877435"/>
            <a:chExt cx="15486259" cy="1371600"/>
          </a:xfrm>
        </p:grpSpPr>
        <p:sp>
          <p:nvSpPr>
            <p:cNvPr id="5" name="Green Square Tile"/>
            <p:cNvSpPr>
              <a:spLocks noChangeAspect="1"/>
            </p:cNvSpPr>
            <p:nvPr/>
          </p:nvSpPr>
          <p:spPr>
            <a:xfrm>
              <a:off x="838200" y="1877435"/>
              <a:ext cx="1371599"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3828396" cy="688716"/>
            </a:xfrm>
            <a:prstGeom prst="rect">
              <a:avLst/>
            </a:prstGeom>
          </p:spPr>
          <p:txBody>
            <a:bodyPr wrap="square">
              <a:spAutoFit/>
            </a:bodyPr>
            <a:lstStyle/>
            <a:p>
              <a:r>
                <a:rPr lang="en-US" sz="2400" dirty="0">
                  <a:latin typeface="Segoe Light" panose="020B0302040504020203" pitchFamily="34" charset="0"/>
                </a:rPr>
                <a:t>Continuous Deployment with Visual Studio Online and </a:t>
              </a:r>
              <a:r>
                <a:rPr lang="en-US" sz="2400" dirty="0" smtClean="0">
                  <a:latin typeface="Segoe Light" panose="020B0302040504020203" pitchFamily="34" charset="0"/>
                </a:rPr>
                <a:t>Azure </a:t>
              </a:r>
              <a:r>
                <a:rPr lang="en-US" sz="2400" dirty="0">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Monitoring </a:t>
              </a:r>
              <a:r>
                <a:rPr lang="en-US" sz="2400" dirty="0">
                  <a:solidFill>
                    <a:schemeClr val="bg1">
                      <a:lumMod val="75000"/>
                    </a:schemeClr>
                  </a:solidFill>
                  <a:latin typeface="Segoe Light" panose="020B0302040504020203" pitchFamily="34" charset="0"/>
                </a:rPr>
                <a:t>web apps with </a:t>
              </a:r>
              <a:r>
                <a:rPr lang="en-US" sz="2400" dirty="0" smtClean="0">
                  <a:solidFill>
                    <a:schemeClr val="bg1">
                      <a:lumMod val="75000"/>
                    </a:schemeClr>
                  </a:solidFill>
                  <a:latin typeface="Segoe Light" panose="020B0302040504020203" pitchFamily="34" charset="0"/>
                </a:rPr>
                <a:t>Application Insights</a:t>
              </a:r>
              <a:endParaRPr lang="en-US" sz="2400" dirty="0">
                <a:solidFill>
                  <a:schemeClr val="bg1">
                    <a:lumMod val="75000"/>
                  </a:schemeClr>
                </a:solidFill>
                <a:latin typeface="Segoe Light" panose="020B0302040504020203" pitchFamily="34" charset="0"/>
              </a:endParaRPr>
            </a:p>
          </p:txBody>
        </p:sp>
      </p:grpSp>
      <p:grpSp>
        <p:nvGrpSpPr>
          <p:cNvPr id="12" name="Load Testing"/>
          <p:cNvGrpSpPr/>
          <p:nvPr/>
        </p:nvGrpSpPr>
        <p:grpSpPr>
          <a:xfrm>
            <a:off x="822961" y="4718229"/>
            <a:ext cx="9292590" cy="919420"/>
            <a:chOff x="838200" y="3945989"/>
            <a:chExt cx="10915185" cy="1079961"/>
          </a:xfrm>
        </p:grpSpPr>
        <p:sp>
          <p:nvSpPr>
            <p:cNvPr id="13" name="Orange Square Tile"/>
            <p:cNvSpPr>
              <a:spLocks noChangeAspect="1"/>
            </p:cNvSpPr>
            <p:nvPr/>
          </p:nvSpPr>
          <p:spPr>
            <a:xfrm>
              <a:off x="838200" y="3945989"/>
              <a:ext cx="1079961" cy="1079961"/>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14832"/>
              <a:ext cx="9609828" cy="542277"/>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Load Testing your Web Applications using Visual Studio Online</a:t>
              </a:r>
              <a:endParaRPr lang="en-US" sz="2400" dirty="0">
                <a:solidFill>
                  <a:schemeClr val="bg1">
                    <a:lumMod val="75000"/>
                  </a:schemeClr>
                </a:solidFill>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Creating Dev/Test VMs in Azure</a:t>
              </a:r>
              <a:endParaRPr lang="en-US" sz="2400" dirty="0">
                <a:solidFill>
                  <a:schemeClr val="bg1">
                    <a:lumMod val="75000"/>
                  </a:schemeClr>
                </a:solidFill>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1937152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Azure websites</a:t>
            </a:r>
            <a:endParaRPr lang="en-US" dirty="0"/>
          </a:p>
        </p:txBody>
      </p:sp>
      <p:sp>
        <p:nvSpPr>
          <p:cNvPr id="9" name="Content Placeholder 8"/>
          <p:cNvSpPr>
            <a:spLocks noGrp="1"/>
          </p:cNvSpPr>
          <p:nvPr>
            <p:ph idx="1"/>
          </p:nvPr>
        </p:nvSpPr>
        <p:spPr>
          <a:xfrm>
            <a:off x="3657600" y="1825625"/>
            <a:ext cx="7028543" cy="4351338"/>
          </a:xfrm>
        </p:spPr>
        <p:txBody>
          <a:bodyPr>
            <a:normAutofit fontScale="92500" lnSpcReduction="10000"/>
          </a:bodyPr>
          <a:lstStyle/>
          <a:p>
            <a:pPr marL="0" indent="0">
              <a:buNone/>
            </a:pPr>
            <a:r>
              <a:rPr lang="en-US" dirty="0" smtClean="0"/>
              <a:t>This isn’t “Web Hosting”, it is a fully scalable, manageable, production level web platform!</a:t>
            </a:r>
          </a:p>
          <a:p>
            <a:pPr marL="0" indent="0">
              <a:buNone/>
            </a:pPr>
            <a:endParaRPr lang="en-US" dirty="0"/>
          </a:p>
          <a:p>
            <a:pPr marL="0" indent="0">
              <a:buNone/>
            </a:pPr>
            <a:r>
              <a:rPr lang="en-US" dirty="0" smtClean="0"/>
              <a:t>Support for the Microsoft stack as well as a number of other platforms including…</a:t>
            </a:r>
            <a:br>
              <a:rPr lang="en-US" dirty="0" smtClean="0"/>
            </a:br>
            <a:r>
              <a:rPr lang="en-US" dirty="0" smtClean="0"/>
              <a:t/>
            </a:r>
            <a:br>
              <a:rPr lang="en-US" dirty="0" smtClean="0"/>
            </a:br>
            <a:r>
              <a:rPr lang="en-US" dirty="0" smtClean="0"/>
              <a:t>Node.JS</a:t>
            </a:r>
          </a:p>
          <a:p>
            <a:pPr marL="0" indent="0">
              <a:buNone/>
            </a:pPr>
            <a:r>
              <a:rPr lang="en-US" dirty="0" smtClean="0"/>
              <a:t>PHP </a:t>
            </a:r>
            <a:br>
              <a:rPr lang="en-US" dirty="0" smtClean="0"/>
            </a:br>
            <a:r>
              <a:rPr lang="en-US" dirty="0" smtClean="0"/>
              <a:t>Tomcat / Java</a:t>
            </a:r>
          </a:p>
          <a:p>
            <a:pPr marL="0" indent="0">
              <a:buNone/>
            </a:pPr>
            <a:r>
              <a:rPr lang="en-US" dirty="0" smtClean="0"/>
              <a:t>And a ton of Blog, CMS, Wiki, etc. templates…</a:t>
            </a:r>
            <a:br>
              <a:rPr lang="en-US" dirty="0" smtClean="0"/>
            </a:br>
            <a:endParaRPr lang="en-US" dirty="0"/>
          </a:p>
        </p:txBody>
      </p:sp>
      <p:sp>
        <p:nvSpPr>
          <p:cNvPr id="10" name="Web Sites Icon"/>
          <p:cNvSpPr>
            <a:spLocks noChangeAspect="1"/>
          </p:cNvSpPr>
          <p:nvPr/>
        </p:nvSpPr>
        <p:spPr>
          <a:xfrm>
            <a:off x="822960" y="2595746"/>
            <a:ext cx="2484809" cy="2484809"/>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0" name="Group 19"/>
          <p:cNvGrpSpPr/>
          <p:nvPr/>
        </p:nvGrpSpPr>
        <p:grpSpPr>
          <a:xfrm>
            <a:off x="10287000" y="-1"/>
            <a:ext cx="1905000" cy="21884777"/>
            <a:chOff x="0" y="-31339"/>
            <a:chExt cx="823997" cy="9466144"/>
          </a:xfrm>
        </p:grpSpPr>
        <p:pic>
          <p:nvPicPr>
            <p:cNvPr id="11" name="Picture 10"/>
            <p:cNvPicPr>
              <a:picLocks noChangeAspect="1"/>
            </p:cNvPicPr>
            <p:nvPr/>
          </p:nvPicPr>
          <p:blipFill>
            <a:blip r:embed="rId2"/>
            <a:stretch>
              <a:fillRect/>
            </a:stretch>
          </p:blipFill>
          <p:spPr>
            <a:xfrm>
              <a:off x="0" y="-31339"/>
              <a:ext cx="822960" cy="1195252"/>
            </a:xfrm>
            <a:prstGeom prst="rect">
              <a:avLst/>
            </a:prstGeom>
          </p:spPr>
        </p:pic>
        <p:pic>
          <p:nvPicPr>
            <p:cNvPr id="12" name="Picture 11"/>
            <p:cNvPicPr>
              <a:picLocks noChangeAspect="1"/>
            </p:cNvPicPr>
            <p:nvPr/>
          </p:nvPicPr>
          <p:blipFill>
            <a:blip r:embed="rId3"/>
            <a:stretch>
              <a:fillRect/>
            </a:stretch>
          </p:blipFill>
          <p:spPr>
            <a:xfrm>
              <a:off x="0" y="1163913"/>
              <a:ext cx="822960" cy="1228842"/>
            </a:xfrm>
            <a:prstGeom prst="rect">
              <a:avLst/>
            </a:prstGeom>
          </p:spPr>
        </p:pic>
        <p:pic>
          <p:nvPicPr>
            <p:cNvPr id="13" name="Picture 12"/>
            <p:cNvPicPr>
              <a:picLocks noChangeAspect="1"/>
            </p:cNvPicPr>
            <p:nvPr/>
          </p:nvPicPr>
          <p:blipFill>
            <a:blip r:embed="rId4"/>
            <a:stretch>
              <a:fillRect/>
            </a:stretch>
          </p:blipFill>
          <p:spPr>
            <a:xfrm>
              <a:off x="0" y="2392755"/>
              <a:ext cx="822960" cy="1226043"/>
            </a:xfrm>
            <a:prstGeom prst="rect">
              <a:avLst/>
            </a:prstGeom>
          </p:spPr>
        </p:pic>
        <p:pic>
          <p:nvPicPr>
            <p:cNvPr id="14" name="Picture 13"/>
            <p:cNvPicPr>
              <a:picLocks noChangeAspect="1"/>
            </p:cNvPicPr>
            <p:nvPr/>
          </p:nvPicPr>
          <p:blipFill>
            <a:blip r:embed="rId5"/>
            <a:stretch>
              <a:fillRect/>
            </a:stretch>
          </p:blipFill>
          <p:spPr>
            <a:xfrm>
              <a:off x="0" y="3285996"/>
              <a:ext cx="822960" cy="1226043"/>
            </a:xfrm>
            <a:prstGeom prst="rect">
              <a:avLst/>
            </a:prstGeom>
          </p:spPr>
        </p:pic>
        <p:pic>
          <p:nvPicPr>
            <p:cNvPr id="15" name="Picture 14"/>
            <p:cNvPicPr>
              <a:picLocks noChangeAspect="1"/>
            </p:cNvPicPr>
            <p:nvPr/>
          </p:nvPicPr>
          <p:blipFill>
            <a:blip r:embed="rId6"/>
            <a:stretch>
              <a:fillRect/>
            </a:stretch>
          </p:blipFill>
          <p:spPr>
            <a:xfrm>
              <a:off x="0" y="4520564"/>
              <a:ext cx="822960" cy="1226043"/>
            </a:xfrm>
            <a:prstGeom prst="rect">
              <a:avLst/>
            </a:prstGeom>
          </p:spPr>
        </p:pic>
        <p:pic>
          <p:nvPicPr>
            <p:cNvPr id="16" name="Picture 15"/>
            <p:cNvPicPr>
              <a:picLocks noChangeAspect="1"/>
            </p:cNvPicPr>
            <p:nvPr/>
          </p:nvPicPr>
          <p:blipFill>
            <a:blip r:embed="rId7"/>
            <a:stretch>
              <a:fillRect/>
            </a:stretch>
          </p:blipFill>
          <p:spPr>
            <a:xfrm>
              <a:off x="0" y="5746607"/>
              <a:ext cx="823997" cy="1227587"/>
            </a:xfrm>
            <a:prstGeom prst="rect">
              <a:avLst/>
            </a:prstGeom>
          </p:spPr>
        </p:pic>
        <p:pic>
          <p:nvPicPr>
            <p:cNvPr id="17" name="Picture 16"/>
            <p:cNvPicPr>
              <a:picLocks noChangeAspect="1"/>
            </p:cNvPicPr>
            <p:nvPr/>
          </p:nvPicPr>
          <p:blipFill>
            <a:blip r:embed="rId8"/>
            <a:stretch>
              <a:fillRect/>
            </a:stretch>
          </p:blipFill>
          <p:spPr>
            <a:xfrm>
              <a:off x="0" y="6982719"/>
              <a:ext cx="822960" cy="1226043"/>
            </a:xfrm>
            <a:prstGeom prst="rect">
              <a:avLst/>
            </a:prstGeom>
          </p:spPr>
        </p:pic>
        <p:pic>
          <p:nvPicPr>
            <p:cNvPr id="19" name="Picture 18"/>
            <p:cNvPicPr>
              <a:picLocks noChangeAspect="1"/>
            </p:cNvPicPr>
            <p:nvPr/>
          </p:nvPicPr>
          <p:blipFill>
            <a:blip r:embed="rId9"/>
            <a:stretch>
              <a:fillRect/>
            </a:stretch>
          </p:blipFill>
          <p:spPr>
            <a:xfrm>
              <a:off x="0" y="8208762"/>
              <a:ext cx="822960" cy="1226043"/>
            </a:xfrm>
            <a:prstGeom prst="rect">
              <a:avLst/>
            </a:prstGeom>
          </p:spPr>
        </p:pic>
      </p:grpSp>
    </p:spTree>
    <p:extLst>
      <p:ext uri="{BB962C8B-B14F-4D97-AF65-F5344CB8AC3E}">
        <p14:creationId xmlns:p14="http://schemas.microsoft.com/office/powerpoint/2010/main" val="253054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20000" decel="20000" autoRev="1" fill="hold" nodeType="withEffect">
                                  <p:stCondLst>
                                    <p:cond delay="0"/>
                                  </p:stCondLst>
                                  <p:childTnLst>
                                    <p:animMotion origin="layout" path="M 5E-6 -1.85185E-6 L 5E-6 -2.28449 " pathEditMode="relative" rAng="0" ptsTypes="AA">
                                      <p:cBhvr>
                                        <p:cTn id="6" dur="10000" fill="hold"/>
                                        <p:tgtEl>
                                          <p:spTgt spid="20"/>
                                        </p:tgtEl>
                                        <p:attrNameLst>
                                          <p:attrName>ppt_x</p:attrName>
                                          <p:attrName>ppt_y</p:attrName>
                                        </p:attrNameLst>
                                      </p:cBhvr>
                                      <p:rCtr x="0" y="-114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grpSp>
        <p:nvGrpSpPr>
          <p:cNvPr id="32" name="1 - Team Project"/>
          <p:cNvGrpSpPr/>
          <p:nvPr/>
        </p:nvGrpSpPr>
        <p:grpSpPr>
          <a:xfrm>
            <a:off x="1446176" y="3259857"/>
            <a:ext cx="7798184" cy="619729"/>
            <a:chOff x="1446176" y="3259857"/>
            <a:chExt cx="7798184" cy="619729"/>
          </a:xfrm>
        </p:grpSpPr>
        <p:grpSp>
          <p:nvGrpSpPr>
            <p:cNvPr id="26" name="Group 25"/>
            <p:cNvGrpSpPr/>
            <p:nvPr/>
          </p:nvGrpSpPr>
          <p:grpSpPr>
            <a:xfrm>
              <a:off x="1446176" y="3388914"/>
              <a:ext cx="5126564" cy="369332"/>
              <a:chOff x="1446176" y="3452329"/>
              <a:chExt cx="5126564" cy="369332"/>
            </a:xfrm>
          </p:grpSpPr>
          <p:sp>
            <p:nvSpPr>
              <p:cNvPr id="6" name="Freeform 5"/>
              <p:cNvSpPr/>
              <p:nvPr/>
            </p:nvSpPr>
            <p:spPr>
              <a:xfrm>
                <a:off x="1446176" y="3452329"/>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8" name="TextBox 7"/>
              <p:cNvSpPr txBox="1"/>
              <p:nvPr/>
            </p:nvSpPr>
            <p:spPr>
              <a:xfrm>
                <a:off x="1929161" y="3452329"/>
                <a:ext cx="4643579" cy="369332"/>
              </a:xfrm>
              <a:prstGeom prst="rect">
                <a:avLst/>
              </a:prstGeom>
              <a:noFill/>
            </p:spPr>
            <p:txBody>
              <a:bodyPr wrap="none" rtlCol="0">
                <a:spAutoFit/>
              </a:bodyPr>
              <a:lstStyle/>
              <a:p>
                <a:r>
                  <a:rPr lang="en-US" dirty="0" smtClean="0"/>
                  <a:t>Create a Team Project in Visual Studio Online</a:t>
                </a:r>
                <a:endParaRPr lang="en-US" dirty="0"/>
              </a:p>
            </p:txBody>
          </p:sp>
        </p:grpSp>
        <p:grpSp>
          <p:nvGrpSpPr>
            <p:cNvPr id="23" name="Group 22"/>
            <p:cNvGrpSpPr/>
            <p:nvPr/>
          </p:nvGrpSpPr>
          <p:grpSpPr>
            <a:xfrm>
              <a:off x="8336247" y="3259857"/>
              <a:ext cx="908113" cy="619729"/>
              <a:chOff x="8336247" y="3259857"/>
              <a:chExt cx="908113" cy="619729"/>
            </a:xfrm>
          </p:grpSpPr>
          <p:sp>
            <p:nvSpPr>
              <p:cNvPr id="10" name="Cloud Icon 02"/>
              <p:cNvSpPr>
                <a:spLocks noChangeAspect="1"/>
              </p:cNvSpPr>
              <p:nvPr/>
            </p:nvSpPr>
            <p:spPr bwMode="auto">
              <a:xfrm>
                <a:off x="8336247" y="3259857"/>
                <a:ext cx="908113" cy="61972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Visual Studio Icon"/>
              <p:cNvSpPr>
                <a:spLocks noChangeAspect="1" noEditPoints="1"/>
              </p:cNvSpPr>
              <p:nvPr/>
            </p:nvSpPr>
            <p:spPr bwMode="auto">
              <a:xfrm>
                <a:off x="8603873" y="3452329"/>
                <a:ext cx="366922" cy="366306"/>
              </a:xfrm>
              <a:custGeom>
                <a:avLst/>
                <a:gdLst>
                  <a:gd name="T0" fmla="*/ 6149 w 8191"/>
                  <a:gd name="T1" fmla="*/ 0 h 8180"/>
                  <a:gd name="T2" fmla="*/ 2927 w 8191"/>
                  <a:gd name="T3" fmla="*/ 3269 h 8180"/>
                  <a:gd name="T4" fmla="*/ 838 w 8191"/>
                  <a:gd name="T5" fmla="*/ 1629 h 8180"/>
                  <a:gd name="T6" fmla="*/ 0 w 8191"/>
                  <a:gd name="T7" fmla="*/ 2030 h 8180"/>
                  <a:gd name="T8" fmla="*/ 0 w 8191"/>
                  <a:gd name="T9" fmla="*/ 6137 h 8180"/>
                  <a:gd name="T10" fmla="*/ 838 w 8191"/>
                  <a:gd name="T11" fmla="*/ 6562 h 8180"/>
                  <a:gd name="T12" fmla="*/ 2904 w 8191"/>
                  <a:gd name="T13" fmla="*/ 4946 h 8180"/>
                  <a:gd name="T14" fmla="*/ 6137 w 8191"/>
                  <a:gd name="T15" fmla="*/ 8180 h 8180"/>
                  <a:gd name="T16" fmla="*/ 8191 w 8191"/>
                  <a:gd name="T17" fmla="*/ 7354 h 8180"/>
                  <a:gd name="T18" fmla="*/ 8191 w 8191"/>
                  <a:gd name="T19" fmla="*/ 815 h 8180"/>
                  <a:gd name="T20" fmla="*/ 6149 w 8191"/>
                  <a:gd name="T21" fmla="*/ 0 h 8180"/>
                  <a:gd name="T22" fmla="*/ 6126 w 8191"/>
                  <a:gd name="T23" fmla="*/ 2431 h 8180"/>
                  <a:gd name="T24" fmla="*/ 6137 w 8191"/>
                  <a:gd name="T25" fmla="*/ 5748 h 8180"/>
                  <a:gd name="T26" fmla="*/ 4036 w 8191"/>
                  <a:gd name="T27" fmla="*/ 4096 h 8180"/>
                  <a:gd name="T28" fmla="*/ 6126 w 8191"/>
                  <a:gd name="T29" fmla="*/ 2431 h 8180"/>
                  <a:gd name="T30" fmla="*/ 826 w 8191"/>
                  <a:gd name="T31" fmla="*/ 2868 h 8180"/>
                  <a:gd name="T32" fmla="*/ 2042 w 8191"/>
                  <a:gd name="T33" fmla="*/ 4096 h 8180"/>
                  <a:gd name="T34" fmla="*/ 826 w 8191"/>
                  <a:gd name="T35" fmla="*/ 5312 h 8180"/>
                  <a:gd name="T36" fmla="*/ 826 w 8191"/>
                  <a:gd name="T37" fmla="*/ 2868 h 8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1" h="8180">
                    <a:moveTo>
                      <a:pt x="6149" y="0"/>
                    </a:moveTo>
                    <a:lnTo>
                      <a:pt x="2927" y="3269"/>
                    </a:lnTo>
                    <a:lnTo>
                      <a:pt x="838" y="1629"/>
                    </a:lnTo>
                    <a:lnTo>
                      <a:pt x="0" y="2030"/>
                    </a:lnTo>
                    <a:lnTo>
                      <a:pt x="0" y="6137"/>
                    </a:lnTo>
                    <a:lnTo>
                      <a:pt x="838" y="6562"/>
                    </a:lnTo>
                    <a:lnTo>
                      <a:pt x="2904" y="4946"/>
                    </a:lnTo>
                    <a:lnTo>
                      <a:pt x="6137" y="8180"/>
                    </a:lnTo>
                    <a:lnTo>
                      <a:pt x="8191" y="7354"/>
                    </a:lnTo>
                    <a:lnTo>
                      <a:pt x="8191" y="815"/>
                    </a:lnTo>
                    <a:lnTo>
                      <a:pt x="6149" y="0"/>
                    </a:lnTo>
                    <a:close/>
                    <a:moveTo>
                      <a:pt x="6126" y="2431"/>
                    </a:moveTo>
                    <a:lnTo>
                      <a:pt x="6137" y="5748"/>
                    </a:lnTo>
                    <a:lnTo>
                      <a:pt x="4036" y="4096"/>
                    </a:lnTo>
                    <a:lnTo>
                      <a:pt x="6126" y="2431"/>
                    </a:lnTo>
                    <a:close/>
                    <a:moveTo>
                      <a:pt x="826" y="2868"/>
                    </a:moveTo>
                    <a:lnTo>
                      <a:pt x="2042" y="4096"/>
                    </a:lnTo>
                    <a:lnTo>
                      <a:pt x="826" y="5312"/>
                    </a:lnTo>
                    <a:lnTo>
                      <a:pt x="826" y="2868"/>
                    </a:lnTo>
                    <a:close/>
                  </a:path>
                </a:pathLst>
              </a:custGeom>
              <a:solidFill>
                <a:schemeClr val="tx2"/>
              </a:solidFill>
              <a:ln w="4"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3" name="2 - Web Site"/>
          <p:cNvGrpSpPr/>
          <p:nvPr/>
        </p:nvGrpSpPr>
        <p:grpSpPr>
          <a:xfrm>
            <a:off x="1446176" y="1649939"/>
            <a:ext cx="7798184" cy="619729"/>
            <a:chOff x="1446176" y="1649939"/>
            <a:chExt cx="7798184" cy="619729"/>
          </a:xfrm>
        </p:grpSpPr>
        <p:grpSp>
          <p:nvGrpSpPr>
            <p:cNvPr id="24" name="Group 23"/>
            <p:cNvGrpSpPr/>
            <p:nvPr/>
          </p:nvGrpSpPr>
          <p:grpSpPr>
            <a:xfrm>
              <a:off x="8336247" y="1649939"/>
              <a:ext cx="908113" cy="619729"/>
              <a:chOff x="8336247" y="1649939"/>
              <a:chExt cx="908113" cy="619729"/>
            </a:xfrm>
          </p:grpSpPr>
          <p:sp>
            <p:nvSpPr>
              <p:cNvPr id="7" name="Cloud Icon 02"/>
              <p:cNvSpPr>
                <a:spLocks noChangeAspect="1"/>
              </p:cNvSpPr>
              <p:nvPr/>
            </p:nvSpPr>
            <p:spPr bwMode="auto">
              <a:xfrm>
                <a:off x="8336247" y="1649939"/>
                <a:ext cx="908113" cy="61972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Web Sites Icon"/>
              <p:cNvSpPr>
                <a:spLocks noChangeAspect="1"/>
              </p:cNvSpPr>
              <p:nvPr/>
            </p:nvSpPr>
            <p:spPr>
              <a:xfrm>
                <a:off x="8603873" y="1829904"/>
                <a:ext cx="372860" cy="372858"/>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nvGrpSpPr>
            <p:cNvPr id="27" name="Group 26"/>
            <p:cNvGrpSpPr/>
            <p:nvPr/>
          </p:nvGrpSpPr>
          <p:grpSpPr>
            <a:xfrm>
              <a:off x="1446176" y="1833430"/>
              <a:ext cx="6123503" cy="369332"/>
              <a:chOff x="1446176" y="1833430"/>
              <a:chExt cx="6123503" cy="369332"/>
            </a:xfrm>
          </p:grpSpPr>
          <p:sp>
            <p:nvSpPr>
              <p:cNvPr id="12" name="Freeform 11"/>
              <p:cNvSpPr/>
              <p:nvPr/>
            </p:nvSpPr>
            <p:spPr>
              <a:xfrm>
                <a:off x="1446176" y="1833430"/>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3" name="TextBox 12"/>
              <p:cNvSpPr txBox="1"/>
              <p:nvPr/>
            </p:nvSpPr>
            <p:spPr>
              <a:xfrm>
                <a:off x="1929161" y="1833430"/>
                <a:ext cx="5640518" cy="369332"/>
              </a:xfrm>
              <a:prstGeom prst="rect">
                <a:avLst/>
              </a:prstGeom>
              <a:noFill/>
            </p:spPr>
            <p:txBody>
              <a:bodyPr wrap="none" rtlCol="0">
                <a:spAutoFit/>
              </a:bodyPr>
              <a:lstStyle/>
              <a:p>
                <a:r>
                  <a:rPr lang="en-US" dirty="0" smtClean="0"/>
                  <a:t>Create an Azure Web Site and Link it to the Team Project</a:t>
                </a:r>
                <a:endParaRPr lang="en-US" dirty="0"/>
              </a:p>
            </p:txBody>
          </p:sp>
        </p:grpSp>
      </p:grpSp>
      <p:grpSp>
        <p:nvGrpSpPr>
          <p:cNvPr id="34" name="3 - Code"/>
          <p:cNvGrpSpPr/>
          <p:nvPr/>
        </p:nvGrpSpPr>
        <p:grpSpPr>
          <a:xfrm>
            <a:off x="1446176" y="4869775"/>
            <a:ext cx="7798184" cy="656876"/>
            <a:chOff x="1446176" y="4869775"/>
            <a:chExt cx="7798184" cy="656876"/>
          </a:xfrm>
        </p:grpSpPr>
        <p:grpSp>
          <p:nvGrpSpPr>
            <p:cNvPr id="22" name="Group 21"/>
            <p:cNvGrpSpPr/>
            <p:nvPr/>
          </p:nvGrpSpPr>
          <p:grpSpPr>
            <a:xfrm>
              <a:off x="8336247" y="4869775"/>
              <a:ext cx="908113" cy="656876"/>
              <a:chOff x="8336247" y="4869775"/>
              <a:chExt cx="908113" cy="656876"/>
            </a:xfrm>
          </p:grpSpPr>
          <p:sp>
            <p:nvSpPr>
              <p:cNvPr id="14" name="Freeform 13"/>
              <p:cNvSpPr/>
              <p:nvPr/>
            </p:nvSpPr>
            <p:spPr>
              <a:xfrm flipH="1">
                <a:off x="8336247" y="4869775"/>
                <a:ext cx="908113" cy="656876"/>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Visual Studio Icon"/>
              <p:cNvSpPr>
                <a:spLocks noChangeAspect="1" noEditPoints="1"/>
              </p:cNvSpPr>
              <p:nvPr/>
            </p:nvSpPr>
            <p:spPr bwMode="auto">
              <a:xfrm flipV="1">
                <a:off x="8633074" y="4944398"/>
                <a:ext cx="308520" cy="308002"/>
              </a:xfrm>
              <a:custGeom>
                <a:avLst/>
                <a:gdLst>
                  <a:gd name="T0" fmla="*/ 6149 w 8191"/>
                  <a:gd name="T1" fmla="*/ 0 h 8180"/>
                  <a:gd name="T2" fmla="*/ 2927 w 8191"/>
                  <a:gd name="T3" fmla="*/ 3269 h 8180"/>
                  <a:gd name="T4" fmla="*/ 838 w 8191"/>
                  <a:gd name="T5" fmla="*/ 1629 h 8180"/>
                  <a:gd name="T6" fmla="*/ 0 w 8191"/>
                  <a:gd name="T7" fmla="*/ 2030 h 8180"/>
                  <a:gd name="T8" fmla="*/ 0 w 8191"/>
                  <a:gd name="T9" fmla="*/ 6137 h 8180"/>
                  <a:gd name="T10" fmla="*/ 838 w 8191"/>
                  <a:gd name="T11" fmla="*/ 6562 h 8180"/>
                  <a:gd name="T12" fmla="*/ 2904 w 8191"/>
                  <a:gd name="T13" fmla="*/ 4946 h 8180"/>
                  <a:gd name="T14" fmla="*/ 6137 w 8191"/>
                  <a:gd name="T15" fmla="*/ 8180 h 8180"/>
                  <a:gd name="T16" fmla="*/ 8191 w 8191"/>
                  <a:gd name="T17" fmla="*/ 7354 h 8180"/>
                  <a:gd name="T18" fmla="*/ 8191 w 8191"/>
                  <a:gd name="T19" fmla="*/ 815 h 8180"/>
                  <a:gd name="T20" fmla="*/ 6149 w 8191"/>
                  <a:gd name="T21" fmla="*/ 0 h 8180"/>
                  <a:gd name="T22" fmla="*/ 6126 w 8191"/>
                  <a:gd name="T23" fmla="*/ 2431 h 8180"/>
                  <a:gd name="T24" fmla="*/ 6137 w 8191"/>
                  <a:gd name="T25" fmla="*/ 5748 h 8180"/>
                  <a:gd name="T26" fmla="*/ 4036 w 8191"/>
                  <a:gd name="T27" fmla="*/ 4096 h 8180"/>
                  <a:gd name="T28" fmla="*/ 6126 w 8191"/>
                  <a:gd name="T29" fmla="*/ 2431 h 8180"/>
                  <a:gd name="T30" fmla="*/ 826 w 8191"/>
                  <a:gd name="T31" fmla="*/ 2868 h 8180"/>
                  <a:gd name="T32" fmla="*/ 2042 w 8191"/>
                  <a:gd name="T33" fmla="*/ 4096 h 8180"/>
                  <a:gd name="T34" fmla="*/ 826 w 8191"/>
                  <a:gd name="T35" fmla="*/ 5312 h 8180"/>
                  <a:gd name="T36" fmla="*/ 826 w 8191"/>
                  <a:gd name="T37" fmla="*/ 2868 h 8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1" h="8180">
                    <a:moveTo>
                      <a:pt x="6149" y="0"/>
                    </a:moveTo>
                    <a:lnTo>
                      <a:pt x="2927" y="3269"/>
                    </a:lnTo>
                    <a:lnTo>
                      <a:pt x="838" y="1629"/>
                    </a:lnTo>
                    <a:lnTo>
                      <a:pt x="0" y="2030"/>
                    </a:lnTo>
                    <a:lnTo>
                      <a:pt x="0" y="6137"/>
                    </a:lnTo>
                    <a:lnTo>
                      <a:pt x="838" y="6562"/>
                    </a:lnTo>
                    <a:lnTo>
                      <a:pt x="2904" y="4946"/>
                    </a:lnTo>
                    <a:lnTo>
                      <a:pt x="6137" y="8180"/>
                    </a:lnTo>
                    <a:lnTo>
                      <a:pt x="8191" y="7354"/>
                    </a:lnTo>
                    <a:lnTo>
                      <a:pt x="8191" y="815"/>
                    </a:lnTo>
                    <a:lnTo>
                      <a:pt x="6149" y="0"/>
                    </a:lnTo>
                    <a:close/>
                    <a:moveTo>
                      <a:pt x="6126" y="2431"/>
                    </a:moveTo>
                    <a:lnTo>
                      <a:pt x="6137" y="5748"/>
                    </a:lnTo>
                    <a:lnTo>
                      <a:pt x="4036" y="4096"/>
                    </a:lnTo>
                    <a:lnTo>
                      <a:pt x="6126" y="2431"/>
                    </a:lnTo>
                    <a:close/>
                    <a:moveTo>
                      <a:pt x="826" y="2868"/>
                    </a:moveTo>
                    <a:lnTo>
                      <a:pt x="2042" y="4096"/>
                    </a:lnTo>
                    <a:lnTo>
                      <a:pt x="826" y="5312"/>
                    </a:lnTo>
                    <a:lnTo>
                      <a:pt x="826" y="2868"/>
                    </a:lnTo>
                    <a:close/>
                  </a:path>
                </a:pathLst>
              </a:custGeom>
              <a:solidFill>
                <a:schemeClr val="tx2"/>
              </a:solidFill>
              <a:ln w="4"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1446176" y="4944398"/>
              <a:ext cx="4123918" cy="369332"/>
              <a:chOff x="1446176" y="4944398"/>
              <a:chExt cx="4123918" cy="369332"/>
            </a:xfrm>
          </p:grpSpPr>
          <p:sp>
            <p:nvSpPr>
              <p:cNvPr id="16" name="Freeform 15"/>
              <p:cNvSpPr/>
              <p:nvPr/>
            </p:nvSpPr>
            <p:spPr>
              <a:xfrm>
                <a:off x="1446176" y="4944398"/>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7" name="TextBox 16"/>
              <p:cNvSpPr txBox="1"/>
              <p:nvPr/>
            </p:nvSpPr>
            <p:spPr>
              <a:xfrm>
                <a:off x="1929161" y="4944398"/>
                <a:ext cx="3640933" cy="369332"/>
              </a:xfrm>
              <a:prstGeom prst="rect">
                <a:avLst/>
              </a:prstGeom>
              <a:noFill/>
            </p:spPr>
            <p:txBody>
              <a:bodyPr wrap="none" rtlCol="0">
                <a:spAutoFit/>
              </a:bodyPr>
              <a:lstStyle/>
              <a:p>
                <a:r>
                  <a:rPr lang="en-US" dirty="0" smtClean="0"/>
                  <a:t>Create your web site in visual studio</a:t>
                </a:r>
                <a:endParaRPr lang="en-US" dirty="0"/>
              </a:p>
            </p:txBody>
          </p:sp>
        </p:grpSp>
      </p:grpSp>
      <p:grpSp>
        <p:nvGrpSpPr>
          <p:cNvPr id="35" name="4 - Check In"/>
          <p:cNvGrpSpPr/>
          <p:nvPr/>
        </p:nvGrpSpPr>
        <p:grpSpPr>
          <a:xfrm>
            <a:off x="1446176" y="4072058"/>
            <a:ext cx="7592008" cy="598089"/>
            <a:chOff x="1446176" y="4072058"/>
            <a:chExt cx="7592008" cy="598089"/>
          </a:xfrm>
        </p:grpSpPr>
        <p:grpSp>
          <p:nvGrpSpPr>
            <p:cNvPr id="29" name="Group 28"/>
            <p:cNvGrpSpPr/>
            <p:nvPr/>
          </p:nvGrpSpPr>
          <p:grpSpPr>
            <a:xfrm>
              <a:off x="1446176" y="4166656"/>
              <a:ext cx="4082497" cy="369332"/>
              <a:chOff x="1446176" y="4198363"/>
              <a:chExt cx="4082497" cy="369332"/>
            </a:xfrm>
          </p:grpSpPr>
          <p:sp>
            <p:nvSpPr>
              <p:cNvPr id="18" name="Freeform 17"/>
              <p:cNvSpPr/>
              <p:nvPr/>
            </p:nvSpPr>
            <p:spPr>
              <a:xfrm>
                <a:off x="1446176" y="4198363"/>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19" name="TextBox 18"/>
              <p:cNvSpPr txBox="1"/>
              <p:nvPr/>
            </p:nvSpPr>
            <p:spPr>
              <a:xfrm>
                <a:off x="1929161" y="4198363"/>
                <a:ext cx="3599512" cy="369332"/>
              </a:xfrm>
              <a:prstGeom prst="rect">
                <a:avLst/>
              </a:prstGeom>
              <a:noFill/>
            </p:spPr>
            <p:txBody>
              <a:bodyPr wrap="none" rtlCol="0">
                <a:spAutoFit/>
              </a:bodyPr>
              <a:lstStyle/>
              <a:p>
                <a:r>
                  <a:rPr lang="en-US" dirty="0" smtClean="0"/>
                  <a:t>Check-in your web site source code</a:t>
                </a:r>
                <a:endParaRPr lang="en-US" dirty="0"/>
              </a:p>
            </p:txBody>
          </p:sp>
        </p:grpSp>
        <p:sp>
          <p:nvSpPr>
            <p:cNvPr id="30" name="Up Arrow 29"/>
            <p:cNvSpPr/>
            <p:nvPr/>
          </p:nvSpPr>
          <p:spPr>
            <a:xfrm>
              <a:off x="8553552" y="4072058"/>
              <a:ext cx="484632" cy="598089"/>
            </a:xfrm>
            <a:prstGeom prst="up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36" name="5 - Deploy"/>
          <p:cNvGrpSpPr/>
          <p:nvPr/>
        </p:nvGrpSpPr>
        <p:grpSpPr>
          <a:xfrm>
            <a:off x="1446176" y="2469296"/>
            <a:ext cx="7592008" cy="598089"/>
            <a:chOff x="1446176" y="2469296"/>
            <a:chExt cx="7592008" cy="598089"/>
          </a:xfrm>
        </p:grpSpPr>
        <p:grpSp>
          <p:nvGrpSpPr>
            <p:cNvPr id="28" name="Group 27"/>
            <p:cNvGrpSpPr/>
            <p:nvPr/>
          </p:nvGrpSpPr>
          <p:grpSpPr>
            <a:xfrm>
              <a:off x="1446176" y="2611172"/>
              <a:ext cx="5398498" cy="369332"/>
              <a:chOff x="1446176" y="2661128"/>
              <a:chExt cx="5398498" cy="369332"/>
            </a:xfrm>
          </p:grpSpPr>
          <p:sp>
            <p:nvSpPr>
              <p:cNvPr id="20" name="Freeform 19"/>
              <p:cNvSpPr/>
              <p:nvPr/>
            </p:nvSpPr>
            <p:spPr>
              <a:xfrm>
                <a:off x="1446176" y="2661128"/>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21" name="TextBox 20"/>
              <p:cNvSpPr txBox="1"/>
              <p:nvPr/>
            </p:nvSpPr>
            <p:spPr>
              <a:xfrm>
                <a:off x="1929161" y="2661128"/>
                <a:ext cx="4915513" cy="369332"/>
              </a:xfrm>
              <a:prstGeom prst="rect">
                <a:avLst/>
              </a:prstGeom>
              <a:noFill/>
            </p:spPr>
            <p:txBody>
              <a:bodyPr wrap="none" rtlCol="0">
                <a:spAutoFit/>
              </a:bodyPr>
              <a:lstStyle/>
              <a:p>
                <a:r>
                  <a:rPr lang="en-US" dirty="0" smtClean="0"/>
                  <a:t>VSO Build runs and deploys the website to Azure</a:t>
                </a:r>
                <a:endParaRPr lang="en-US" dirty="0"/>
              </a:p>
            </p:txBody>
          </p:sp>
        </p:grpSp>
        <p:sp>
          <p:nvSpPr>
            <p:cNvPr id="31" name="Up Arrow 30"/>
            <p:cNvSpPr/>
            <p:nvPr/>
          </p:nvSpPr>
          <p:spPr>
            <a:xfrm>
              <a:off x="8553552" y="2469296"/>
              <a:ext cx="484632" cy="598089"/>
            </a:xfrm>
            <a:prstGeom prst="up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656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Deployment with </a:t>
            </a:r>
            <a:br>
              <a:rPr lang="en-US" dirty="0" smtClean="0"/>
            </a:br>
            <a:r>
              <a:rPr lang="en-US" dirty="0" smtClean="0"/>
              <a:t>Visual Studio Online and </a:t>
            </a:r>
            <a:br>
              <a:rPr lang="en-US" dirty="0" smtClean="0"/>
            </a:br>
            <a:r>
              <a:rPr lang="en-US" dirty="0" smtClean="0"/>
              <a:t>Azure Websites</a:t>
            </a:r>
            <a:endParaRPr lang="en-US" dirty="0"/>
          </a:p>
        </p:txBody>
      </p:sp>
    </p:spTree>
    <p:extLst>
      <p:ext uri="{BB962C8B-B14F-4D97-AF65-F5344CB8AC3E}">
        <p14:creationId xmlns:p14="http://schemas.microsoft.com/office/powerpoint/2010/main" val="3291237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029" y="2362926"/>
            <a:ext cx="10609943" cy="2132148"/>
          </a:xfrm>
        </p:spPr>
        <p:txBody>
          <a:bodyPr>
            <a:noAutofit/>
          </a:bodyPr>
          <a:lstStyle/>
          <a:p>
            <a:pPr marL="0" indent="0">
              <a:buNone/>
            </a:pPr>
            <a:r>
              <a:rPr lang="en-US" sz="7200" i="1" dirty="0" smtClean="0">
                <a:latin typeface="Segoe UI Semibold" panose="020B0702040204020203" pitchFamily="34" charset="0"/>
                <a:cs typeface="Segoe UI Semibold" panose="020B0702040204020203" pitchFamily="34" charset="0"/>
              </a:rPr>
              <a:t>“Do it Faster, Better and with more Reliability!”</a:t>
            </a:r>
            <a:endParaRPr lang="en-US" sz="7200" i="1"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648132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Monitoring with Application Insights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167565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515599" cy="919420"/>
            <a:chOff x="838200" y="1877435"/>
            <a:chExt cx="15687286" cy="1371600"/>
          </a:xfrm>
        </p:grpSpPr>
        <p:sp>
          <p:nvSpPr>
            <p:cNvPr id="5" name="Green Square Tile"/>
            <p:cNvSpPr>
              <a:spLocks noChangeAspect="1"/>
            </p:cNvSpPr>
            <p:nvPr/>
          </p:nvSpPr>
          <p:spPr>
            <a:xfrm>
              <a:off x="838200" y="1877435"/>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4029423" cy="688716"/>
            </a:xfrm>
            <a:prstGeom prst="rect">
              <a:avLst/>
            </a:prstGeom>
          </p:spPr>
          <p:txBody>
            <a:bodyPr wrap="square">
              <a:spAutoFit/>
            </a:bodyPr>
            <a:lstStyle/>
            <a:p>
              <a:r>
                <a:rPr lang="en-US" sz="2400" dirty="0">
                  <a:solidFill>
                    <a:schemeClr val="bg1">
                      <a:lumMod val="75000"/>
                    </a:schemeClr>
                  </a:solidFill>
                  <a:latin typeface="Segoe Light" panose="020B0302040504020203" pitchFamily="34" charset="0"/>
                </a:rPr>
                <a:t>Continuous Deployment with Visual Studio Online and </a:t>
              </a:r>
              <a:r>
                <a:rPr lang="en-US" sz="2400" dirty="0" smtClean="0">
                  <a:solidFill>
                    <a:schemeClr val="bg1">
                      <a:lumMod val="75000"/>
                    </a:schemeClr>
                  </a:solidFill>
                  <a:latin typeface="Segoe Light" panose="020B0302040504020203" pitchFamily="34" charset="0"/>
                </a:rPr>
                <a:t>Azure </a:t>
              </a:r>
              <a:r>
                <a:rPr lang="en-US" sz="2400" dirty="0">
                  <a:solidFill>
                    <a:schemeClr val="bg1">
                      <a:lumMod val="75000"/>
                    </a:schemeClr>
                  </a:solidFill>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latin typeface="Segoe Light" panose="020B0302040504020203" pitchFamily="34" charset="0"/>
                </a:rPr>
                <a:t>Monitoring </a:t>
              </a:r>
              <a:r>
                <a:rPr lang="en-US" sz="2400" dirty="0">
                  <a:latin typeface="Segoe Light" panose="020B0302040504020203" pitchFamily="34" charset="0"/>
                </a:rPr>
                <a:t>web apps with </a:t>
              </a:r>
              <a:r>
                <a:rPr lang="en-US" sz="2400" dirty="0" smtClean="0">
                  <a:latin typeface="Segoe Light" panose="020B0302040504020203" pitchFamily="34" charset="0"/>
                </a:rPr>
                <a:t>Application Insights</a:t>
              </a:r>
              <a:endParaRPr lang="en-US" sz="2400" dirty="0">
                <a:latin typeface="Segoe Light" panose="020B0302040504020203" pitchFamily="34" charset="0"/>
              </a:endParaRPr>
            </a:p>
          </p:txBody>
        </p:sp>
      </p:grpSp>
      <p:grpSp>
        <p:nvGrpSpPr>
          <p:cNvPr id="12" name="Load Testing"/>
          <p:cNvGrpSpPr/>
          <p:nvPr/>
        </p:nvGrpSpPr>
        <p:grpSpPr>
          <a:xfrm>
            <a:off x="822961" y="4718229"/>
            <a:ext cx="9292590" cy="919420"/>
            <a:chOff x="838200" y="3945989"/>
            <a:chExt cx="10915185" cy="1079961"/>
          </a:xfrm>
        </p:grpSpPr>
        <p:sp>
          <p:nvSpPr>
            <p:cNvPr id="13" name="Orange Square Tile"/>
            <p:cNvSpPr>
              <a:spLocks noChangeAspect="1"/>
            </p:cNvSpPr>
            <p:nvPr/>
          </p:nvSpPr>
          <p:spPr>
            <a:xfrm>
              <a:off x="838200" y="3945989"/>
              <a:ext cx="1079961" cy="1079961"/>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14832"/>
              <a:ext cx="9609828" cy="542277"/>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Load Testing your Web Applications using Visual Studio Online</a:t>
              </a:r>
              <a:endParaRPr lang="en-US" sz="2400" dirty="0">
                <a:solidFill>
                  <a:schemeClr val="bg1">
                    <a:lumMod val="75000"/>
                  </a:schemeClr>
                </a:solidFill>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Creating Dev/Test VMs in Azure</a:t>
              </a:r>
              <a:endParaRPr lang="en-US" sz="2400" dirty="0">
                <a:solidFill>
                  <a:schemeClr val="bg1">
                    <a:lumMod val="75000"/>
                  </a:schemeClr>
                </a:solidFill>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15356818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insights</a:t>
            </a:r>
            <a:endParaRPr lang="en-US" dirty="0"/>
          </a:p>
        </p:txBody>
      </p:sp>
      <p:sp>
        <p:nvSpPr>
          <p:cNvPr id="4" name="Content Placeholder 3"/>
          <p:cNvSpPr>
            <a:spLocks noGrp="1"/>
          </p:cNvSpPr>
          <p:nvPr>
            <p:ph idx="1"/>
          </p:nvPr>
        </p:nvSpPr>
        <p:spPr>
          <a:xfrm>
            <a:off x="4939748" y="1825625"/>
            <a:ext cx="6414052" cy="4351338"/>
          </a:xfrm>
        </p:spPr>
        <p:txBody>
          <a:bodyPr>
            <a:normAutofit fontScale="92500" lnSpcReduction="10000"/>
          </a:bodyPr>
          <a:lstStyle/>
          <a:p>
            <a:pPr marL="0" indent="0">
              <a:buNone/>
            </a:pPr>
            <a:r>
              <a:rPr lang="en-US" dirty="0" smtClean="0"/>
              <a:t>Find out what your users are doing with your:</a:t>
            </a:r>
          </a:p>
          <a:p>
            <a:pPr lvl="1"/>
            <a:r>
              <a:rPr lang="en-US" dirty="0" smtClean="0"/>
              <a:t>Web Site</a:t>
            </a:r>
          </a:p>
          <a:p>
            <a:pPr lvl="1"/>
            <a:r>
              <a:rPr lang="en-US" dirty="0" smtClean="0"/>
              <a:t>Windows App</a:t>
            </a:r>
          </a:p>
          <a:p>
            <a:pPr lvl="1"/>
            <a:r>
              <a:rPr lang="en-US" dirty="0" smtClean="0"/>
              <a:t>Windows Phone App</a:t>
            </a:r>
          </a:p>
          <a:p>
            <a:pPr marL="0" indent="0">
              <a:buNone/>
            </a:pPr>
            <a:endParaRPr lang="en-US" dirty="0"/>
          </a:p>
          <a:p>
            <a:pPr marL="0" indent="0">
              <a:buNone/>
            </a:pPr>
            <a:r>
              <a:rPr lang="en-US" dirty="0" smtClean="0"/>
              <a:t>Make Sure your Web Site / Service is available and responsive</a:t>
            </a:r>
          </a:p>
          <a:p>
            <a:pPr marL="0" indent="0">
              <a:buNone/>
            </a:pPr>
            <a:endParaRPr lang="en-US" dirty="0"/>
          </a:p>
          <a:p>
            <a:pPr marL="0" indent="0">
              <a:buNone/>
            </a:pPr>
            <a:r>
              <a:rPr lang="en-US" dirty="0" smtClean="0"/>
              <a:t>Quickly diagnose performance issues or exceptions.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486" y="2784372"/>
            <a:ext cx="2726318" cy="2175254"/>
          </a:xfrm>
          <a:prstGeom prst="rect">
            <a:avLst/>
          </a:prstGeom>
        </p:spPr>
      </p:pic>
    </p:spTree>
    <p:extLst>
      <p:ext uri="{BB962C8B-B14F-4D97-AF65-F5344CB8AC3E}">
        <p14:creationId xmlns:p14="http://schemas.microsoft.com/office/powerpoint/2010/main" val="11816496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the Application insights tools for Visual Studio</a:t>
            </a:r>
            <a:endParaRPr lang="en-US" dirty="0"/>
          </a:p>
        </p:txBody>
      </p:sp>
      <p:pic>
        <p:nvPicPr>
          <p:cNvPr id="2050" name="Picture 2" descr="C:\Users\Bret\AppData\Local\Temp\SNAGHTML243de8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72" y="2001837"/>
            <a:ext cx="9096375"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795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application insights to an existing project…</a:t>
            </a:r>
            <a:endParaRPr lang="en-US" dirty="0"/>
          </a:p>
        </p:txBody>
      </p:sp>
      <p:pic>
        <p:nvPicPr>
          <p:cNvPr id="5124" name="Picture 4" descr="C:\Users\Bret\AppData\Local\Temp\SNAGHTML24449f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485" y="1570037"/>
            <a:ext cx="9734550" cy="466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3013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add it when creating a new project</a:t>
            </a:r>
            <a:endParaRPr lang="en-US" dirty="0"/>
          </a:p>
        </p:txBody>
      </p:sp>
      <p:pic>
        <p:nvPicPr>
          <p:cNvPr id="6146" name="Picture 2" descr="C:\Users\Bret\AppData\Local\Temp\SNAGHTML2444461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72" y="1675448"/>
            <a:ext cx="9096375"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765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 via dashboard</a:t>
            </a:r>
            <a:endParaRPr lang="en-US" dirty="0"/>
          </a:p>
        </p:txBody>
      </p:sp>
      <p:pic>
        <p:nvPicPr>
          <p:cNvPr id="4" name="Picture 3"/>
          <p:cNvPicPr>
            <a:picLocks noChangeAspect="1"/>
          </p:cNvPicPr>
          <p:nvPr/>
        </p:nvPicPr>
        <p:blipFill>
          <a:blip r:embed="rId2"/>
          <a:stretch>
            <a:fillRect/>
          </a:stretch>
        </p:blipFill>
        <p:spPr>
          <a:xfrm>
            <a:off x="1200321" y="1487498"/>
            <a:ext cx="9760877" cy="4814211"/>
          </a:xfrm>
          <a:prstGeom prst="rect">
            <a:avLst/>
          </a:prstGeom>
          <a:ln w="3175">
            <a:solidFill>
              <a:schemeClr val="tx1"/>
            </a:solidFill>
          </a:ln>
        </p:spPr>
      </p:pic>
    </p:spTree>
    <p:extLst>
      <p:ext uri="{BB962C8B-B14F-4D97-AF65-F5344CB8AC3E}">
        <p14:creationId xmlns:p14="http://schemas.microsoft.com/office/powerpoint/2010/main" val="20162572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applications with </a:t>
            </a:r>
            <a:r>
              <a:rPr lang="en-US" dirty="0" smtClean="0"/>
              <a:t/>
            </a:r>
            <a:br>
              <a:rPr lang="en-US" dirty="0" smtClean="0"/>
            </a:br>
            <a:r>
              <a:rPr lang="en-US" dirty="0" smtClean="0"/>
              <a:t>Application </a:t>
            </a:r>
            <a:r>
              <a:rPr lang="en-US" dirty="0"/>
              <a:t>Insights</a:t>
            </a:r>
          </a:p>
        </p:txBody>
      </p:sp>
    </p:spTree>
    <p:extLst>
      <p:ext uri="{BB962C8B-B14F-4D97-AF65-F5344CB8AC3E}">
        <p14:creationId xmlns:p14="http://schemas.microsoft.com/office/powerpoint/2010/main" val="30621230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Load Testing with Visual studio Online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238664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515599" cy="919420"/>
            <a:chOff x="838200" y="1877435"/>
            <a:chExt cx="15687286" cy="1371600"/>
          </a:xfrm>
        </p:grpSpPr>
        <p:sp>
          <p:nvSpPr>
            <p:cNvPr id="5" name="Green Square Tile"/>
            <p:cNvSpPr>
              <a:spLocks noChangeAspect="1"/>
            </p:cNvSpPr>
            <p:nvPr/>
          </p:nvSpPr>
          <p:spPr>
            <a:xfrm>
              <a:off x="838200" y="1877435"/>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4029423" cy="688716"/>
            </a:xfrm>
            <a:prstGeom prst="rect">
              <a:avLst/>
            </a:prstGeom>
          </p:spPr>
          <p:txBody>
            <a:bodyPr wrap="square">
              <a:spAutoFit/>
            </a:bodyPr>
            <a:lstStyle/>
            <a:p>
              <a:r>
                <a:rPr lang="en-US" sz="2400" dirty="0">
                  <a:solidFill>
                    <a:schemeClr val="bg1">
                      <a:lumMod val="75000"/>
                    </a:schemeClr>
                  </a:solidFill>
                  <a:latin typeface="Segoe Light" panose="020B0302040504020203" pitchFamily="34" charset="0"/>
                </a:rPr>
                <a:t>Continuous Deployment with Visual Studio Online and </a:t>
              </a:r>
              <a:r>
                <a:rPr lang="en-US" sz="2400" dirty="0" smtClean="0">
                  <a:solidFill>
                    <a:schemeClr val="bg1">
                      <a:lumMod val="75000"/>
                    </a:schemeClr>
                  </a:solidFill>
                  <a:latin typeface="Segoe Light" panose="020B0302040504020203" pitchFamily="34" charset="0"/>
                </a:rPr>
                <a:t>Azure </a:t>
              </a:r>
              <a:r>
                <a:rPr lang="en-US" sz="2400" dirty="0">
                  <a:solidFill>
                    <a:schemeClr val="bg1">
                      <a:lumMod val="75000"/>
                    </a:schemeClr>
                  </a:solidFill>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Monitoring </a:t>
              </a:r>
              <a:r>
                <a:rPr lang="en-US" sz="2400" dirty="0">
                  <a:solidFill>
                    <a:schemeClr val="bg1">
                      <a:lumMod val="75000"/>
                    </a:schemeClr>
                  </a:solidFill>
                  <a:latin typeface="Segoe Light" panose="020B0302040504020203" pitchFamily="34" charset="0"/>
                </a:rPr>
                <a:t>web apps with </a:t>
              </a:r>
              <a:r>
                <a:rPr lang="en-US" sz="2400" dirty="0" smtClean="0">
                  <a:solidFill>
                    <a:schemeClr val="bg1">
                      <a:lumMod val="75000"/>
                    </a:schemeClr>
                  </a:solidFill>
                  <a:latin typeface="Segoe Light" panose="020B0302040504020203" pitchFamily="34" charset="0"/>
                </a:rPr>
                <a:t>Application Insights</a:t>
              </a:r>
              <a:endParaRPr lang="en-US" sz="2400" dirty="0">
                <a:solidFill>
                  <a:schemeClr val="bg1">
                    <a:lumMod val="75000"/>
                  </a:schemeClr>
                </a:solidFill>
                <a:latin typeface="Segoe Light" panose="020B0302040504020203" pitchFamily="34" charset="0"/>
              </a:endParaRPr>
            </a:p>
          </p:txBody>
        </p:sp>
      </p:grpSp>
      <p:grpSp>
        <p:nvGrpSpPr>
          <p:cNvPr id="12" name="Load Testing"/>
          <p:cNvGrpSpPr/>
          <p:nvPr/>
        </p:nvGrpSpPr>
        <p:grpSpPr>
          <a:xfrm>
            <a:off x="822961" y="4718229"/>
            <a:ext cx="10515599" cy="919420"/>
            <a:chOff x="838200" y="3945989"/>
            <a:chExt cx="12351746" cy="1079961"/>
          </a:xfrm>
        </p:grpSpPr>
        <p:sp>
          <p:nvSpPr>
            <p:cNvPr id="13" name="Orange Square Tile"/>
            <p:cNvSpPr>
              <a:spLocks noChangeAspect="1"/>
            </p:cNvSpPr>
            <p:nvPr/>
          </p:nvSpPr>
          <p:spPr>
            <a:xfrm>
              <a:off x="838200" y="3945989"/>
              <a:ext cx="1221075" cy="10799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55137"/>
              <a:ext cx="11046389" cy="542277"/>
            </a:xfrm>
            <a:prstGeom prst="rect">
              <a:avLst/>
            </a:prstGeom>
          </p:spPr>
          <p:txBody>
            <a:bodyPr wrap="square">
              <a:spAutoFit/>
            </a:bodyPr>
            <a:lstStyle/>
            <a:p>
              <a:r>
                <a:rPr lang="en-US" sz="2400" dirty="0" smtClean="0">
                  <a:latin typeface="Segoe Light" panose="020B0302040504020203" pitchFamily="34" charset="0"/>
                </a:rPr>
                <a:t>Load Testing your Web Applications using Visual Studio Online</a:t>
              </a:r>
              <a:endParaRPr lang="en-US" sz="2400" dirty="0">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Creating Dev/Test VMs in Azure</a:t>
              </a:r>
              <a:endParaRPr lang="en-US" sz="2400" dirty="0">
                <a:solidFill>
                  <a:schemeClr val="bg1">
                    <a:lumMod val="75000"/>
                  </a:schemeClr>
                </a:solidFill>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3161183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427" y="349885"/>
            <a:ext cx="5307531" cy="1325563"/>
          </a:xfrm>
        </p:spPr>
        <p:txBody>
          <a:bodyPr/>
          <a:lstStyle/>
          <a:p>
            <a:r>
              <a:rPr lang="en-US" dirty="0" smtClean="0"/>
              <a:t>Get the files from </a:t>
            </a:r>
            <a:r>
              <a:rPr lang="en-US" dirty="0" err="1" smtClean="0"/>
              <a:t>github</a:t>
            </a:r>
            <a:endParaRPr lang="en-US" dirty="0"/>
          </a:p>
        </p:txBody>
      </p:sp>
      <p:sp>
        <p:nvSpPr>
          <p:cNvPr id="3" name="Content Placeholder 2"/>
          <p:cNvSpPr>
            <a:spLocks noGrp="1"/>
          </p:cNvSpPr>
          <p:nvPr>
            <p:ph idx="1"/>
          </p:nvPr>
        </p:nvSpPr>
        <p:spPr>
          <a:xfrm>
            <a:off x="838200" y="1825625"/>
            <a:ext cx="6399998" cy="4351338"/>
          </a:xfrm>
        </p:spPr>
        <p:txBody>
          <a:bodyPr/>
          <a:lstStyle/>
          <a:p>
            <a:pPr marL="0" indent="0">
              <a:buNone/>
            </a:pPr>
            <a:r>
              <a:rPr lang="en-US" dirty="0" smtClean="0"/>
              <a:t>You can grab a copy of the slides and demos here:</a:t>
            </a:r>
            <a:br>
              <a:rPr lang="en-US" dirty="0" smtClean="0"/>
            </a:br>
            <a:r>
              <a:rPr lang="en-US" dirty="0" smtClean="0"/>
              <a:t/>
            </a:r>
            <a:br>
              <a:rPr lang="en-US" dirty="0" smtClean="0"/>
            </a:br>
            <a:r>
              <a:rPr lang="en-US" dirty="0" smtClean="0">
                <a:hlinkClick r:id="rId2"/>
              </a:rPr>
              <a:t>http://aka.ms/AzureDevOpsVSOZip</a:t>
            </a:r>
            <a:endParaRPr lang="en-US" dirty="0" smtClean="0"/>
          </a:p>
          <a:p>
            <a:pPr marL="0" indent="0">
              <a:buNone/>
            </a:pPr>
            <a:endParaRPr lang="en-US" dirty="0"/>
          </a:p>
          <a:p>
            <a:pPr marL="0" indent="0">
              <a:buNone/>
            </a:pPr>
            <a:r>
              <a:rPr lang="en-US" dirty="0" smtClean="0"/>
              <a:t>Or the </a:t>
            </a:r>
            <a:r>
              <a:rPr lang="en-US" dirty="0" smtClean="0"/>
              <a:t>f</a:t>
            </a:r>
            <a:r>
              <a:rPr lang="en-US" dirty="0" smtClean="0"/>
              <a:t>ork the </a:t>
            </a:r>
            <a:r>
              <a:rPr lang="en-US" dirty="0" err="1" smtClean="0"/>
              <a:t>GitHub</a:t>
            </a:r>
            <a:r>
              <a:rPr lang="en-US" dirty="0" smtClean="0"/>
              <a:t> repo </a:t>
            </a:r>
            <a:r>
              <a:rPr lang="en-US" dirty="0" smtClean="0"/>
              <a:t>at:</a:t>
            </a:r>
          </a:p>
          <a:p>
            <a:pPr marL="0" indent="0">
              <a:buNone/>
            </a:pPr>
            <a:endParaRPr lang="en-US" dirty="0"/>
          </a:p>
          <a:p>
            <a:pPr marL="0" indent="0">
              <a:buNone/>
            </a:pPr>
            <a:r>
              <a:rPr lang="en-US" dirty="0" smtClean="0">
                <a:hlinkClick r:id="rId3"/>
              </a:rPr>
              <a:t>http://aka.ms/AzureDevOpsVSO</a:t>
            </a:r>
            <a:r>
              <a:rPr lang="en-US" dirty="0" smtClean="0"/>
              <a:t> </a:t>
            </a:r>
            <a:endParaRPr lang="en-US" dirty="0"/>
          </a:p>
        </p:txBody>
      </p:sp>
      <p:pic>
        <p:nvPicPr>
          <p:cNvPr id="5" name="Picture 4"/>
          <p:cNvPicPr>
            <a:picLocks noChangeAspect="1"/>
          </p:cNvPicPr>
          <p:nvPr/>
        </p:nvPicPr>
        <p:blipFill>
          <a:blip r:embed="rId4"/>
          <a:stretch>
            <a:fillRect/>
          </a:stretch>
        </p:blipFill>
        <p:spPr>
          <a:xfrm>
            <a:off x="8113946" y="349885"/>
            <a:ext cx="3933825" cy="6381750"/>
          </a:xfrm>
          <a:prstGeom prst="rect">
            <a:avLst/>
          </a:prstGeom>
        </p:spPr>
      </p:pic>
      <p:sp>
        <p:nvSpPr>
          <p:cNvPr id="7" name="Freeform 6"/>
          <p:cNvSpPr>
            <a:spLocks/>
          </p:cNvSpPr>
          <p:nvPr/>
        </p:nvSpPr>
        <p:spPr bwMode="auto">
          <a:xfrm>
            <a:off x="880712" y="567891"/>
            <a:ext cx="828241" cy="808522"/>
          </a:xfrm>
          <a:custGeom>
            <a:avLst/>
            <a:gdLst>
              <a:gd name="connsiteX0" fmla="*/ 488951 w 1533525"/>
              <a:gd name="connsiteY0" fmla="*/ 1243013 h 1497013"/>
              <a:gd name="connsiteX1" fmla="*/ 496888 w 1533525"/>
              <a:gd name="connsiteY1" fmla="*/ 1243013 h 1497013"/>
              <a:gd name="connsiteX2" fmla="*/ 503238 w 1533525"/>
              <a:gd name="connsiteY2" fmla="*/ 1243013 h 1497013"/>
              <a:gd name="connsiteX3" fmla="*/ 506413 w 1533525"/>
              <a:gd name="connsiteY3" fmla="*/ 1246188 h 1497013"/>
              <a:gd name="connsiteX4" fmla="*/ 511175 w 1533525"/>
              <a:gd name="connsiteY4" fmla="*/ 1249363 h 1497013"/>
              <a:gd name="connsiteX5" fmla="*/ 512763 w 1533525"/>
              <a:gd name="connsiteY5" fmla="*/ 1254126 h 1497013"/>
              <a:gd name="connsiteX6" fmla="*/ 511175 w 1533525"/>
              <a:gd name="connsiteY6" fmla="*/ 1257301 h 1497013"/>
              <a:gd name="connsiteX7" fmla="*/ 506413 w 1533525"/>
              <a:gd name="connsiteY7" fmla="*/ 1262064 h 1497013"/>
              <a:gd name="connsiteX8" fmla="*/ 503238 w 1533525"/>
              <a:gd name="connsiteY8" fmla="*/ 1263651 h 1497013"/>
              <a:gd name="connsiteX9" fmla="*/ 496888 w 1533525"/>
              <a:gd name="connsiteY9" fmla="*/ 1266826 h 1497013"/>
              <a:gd name="connsiteX10" fmla="*/ 490538 w 1533525"/>
              <a:gd name="connsiteY10" fmla="*/ 1263651 h 1497013"/>
              <a:gd name="connsiteX11" fmla="*/ 484188 w 1533525"/>
              <a:gd name="connsiteY11" fmla="*/ 1262064 h 1497013"/>
              <a:gd name="connsiteX12" fmla="*/ 481013 w 1533525"/>
              <a:gd name="connsiteY12" fmla="*/ 1257301 h 1497013"/>
              <a:gd name="connsiteX13" fmla="*/ 481013 w 1533525"/>
              <a:gd name="connsiteY13" fmla="*/ 1254126 h 1497013"/>
              <a:gd name="connsiteX14" fmla="*/ 481013 w 1533525"/>
              <a:gd name="connsiteY14" fmla="*/ 1249363 h 1497013"/>
              <a:gd name="connsiteX15" fmla="*/ 484188 w 1533525"/>
              <a:gd name="connsiteY15" fmla="*/ 1246188 h 1497013"/>
              <a:gd name="connsiteX16" fmla="*/ 552451 w 1533525"/>
              <a:gd name="connsiteY16" fmla="*/ 1235075 h 1497013"/>
              <a:gd name="connsiteX17" fmla="*/ 560388 w 1533525"/>
              <a:gd name="connsiteY17" fmla="*/ 1235075 h 1497013"/>
              <a:gd name="connsiteX18" fmla="*/ 565151 w 1533525"/>
              <a:gd name="connsiteY18" fmla="*/ 1238250 h 1497013"/>
              <a:gd name="connsiteX19" fmla="*/ 568325 w 1533525"/>
              <a:gd name="connsiteY19" fmla="*/ 1239838 h 1497013"/>
              <a:gd name="connsiteX20" fmla="*/ 569913 w 1533525"/>
              <a:gd name="connsiteY20" fmla="*/ 1243013 h 1497013"/>
              <a:gd name="connsiteX21" fmla="*/ 569913 w 1533525"/>
              <a:gd name="connsiteY21" fmla="*/ 1247775 h 1497013"/>
              <a:gd name="connsiteX22" fmla="*/ 568325 w 1533525"/>
              <a:gd name="connsiteY22" fmla="*/ 1252538 h 1497013"/>
              <a:gd name="connsiteX23" fmla="*/ 561975 w 1533525"/>
              <a:gd name="connsiteY23" fmla="*/ 1255713 h 1497013"/>
              <a:gd name="connsiteX24" fmla="*/ 555625 w 1533525"/>
              <a:gd name="connsiteY24" fmla="*/ 1257300 h 1497013"/>
              <a:gd name="connsiteX25" fmla="*/ 550863 w 1533525"/>
              <a:gd name="connsiteY25" fmla="*/ 1257300 h 1497013"/>
              <a:gd name="connsiteX26" fmla="*/ 544513 w 1533525"/>
              <a:gd name="connsiteY26" fmla="*/ 1257300 h 1497013"/>
              <a:gd name="connsiteX27" fmla="*/ 539751 w 1533525"/>
              <a:gd name="connsiteY27" fmla="*/ 1254125 h 1497013"/>
              <a:gd name="connsiteX28" fmla="*/ 538163 w 1533525"/>
              <a:gd name="connsiteY28" fmla="*/ 1249363 h 1497013"/>
              <a:gd name="connsiteX29" fmla="*/ 539751 w 1533525"/>
              <a:gd name="connsiteY29" fmla="*/ 1246188 h 1497013"/>
              <a:gd name="connsiteX30" fmla="*/ 541338 w 1533525"/>
              <a:gd name="connsiteY30" fmla="*/ 1241425 h 1497013"/>
              <a:gd name="connsiteX31" fmla="*/ 546101 w 1533525"/>
              <a:gd name="connsiteY31" fmla="*/ 1238250 h 1497013"/>
              <a:gd name="connsiteX32" fmla="*/ 425451 w 1533525"/>
              <a:gd name="connsiteY32" fmla="*/ 1233488 h 1497013"/>
              <a:gd name="connsiteX33" fmla="*/ 431801 w 1533525"/>
              <a:gd name="connsiteY33" fmla="*/ 1233488 h 1497013"/>
              <a:gd name="connsiteX34" fmla="*/ 438151 w 1533525"/>
              <a:gd name="connsiteY34" fmla="*/ 1233488 h 1497013"/>
              <a:gd name="connsiteX35" fmla="*/ 444501 w 1533525"/>
              <a:gd name="connsiteY35" fmla="*/ 1235076 h 1497013"/>
              <a:gd name="connsiteX36" fmla="*/ 447675 w 1533525"/>
              <a:gd name="connsiteY36" fmla="*/ 1239838 h 1497013"/>
              <a:gd name="connsiteX37" fmla="*/ 449263 w 1533525"/>
              <a:gd name="connsiteY37" fmla="*/ 1246188 h 1497013"/>
              <a:gd name="connsiteX38" fmla="*/ 449263 w 1533525"/>
              <a:gd name="connsiteY38" fmla="*/ 1249363 h 1497013"/>
              <a:gd name="connsiteX39" fmla="*/ 447675 w 1533525"/>
              <a:gd name="connsiteY39" fmla="*/ 1254126 h 1497013"/>
              <a:gd name="connsiteX40" fmla="*/ 444501 w 1533525"/>
              <a:gd name="connsiteY40" fmla="*/ 1255713 h 1497013"/>
              <a:gd name="connsiteX41" fmla="*/ 438151 w 1533525"/>
              <a:gd name="connsiteY41" fmla="*/ 1255713 h 1497013"/>
              <a:gd name="connsiteX42" fmla="*/ 431801 w 1533525"/>
              <a:gd name="connsiteY42" fmla="*/ 1255713 h 1497013"/>
              <a:gd name="connsiteX43" fmla="*/ 425451 w 1533525"/>
              <a:gd name="connsiteY43" fmla="*/ 1252538 h 1497013"/>
              <a:gd name="connsiteX44" fmla="*/ 420688 w 1533525"/>
              <a:gd name="connsiteY44" fmla="*/ 1249363 h 1497013"/>
              <a:gd name="connsiteX45" fmla="*/ 417513 w 1533525"/>
              <a:gd name="connsiteY45" fmla="*/ 1243013 h 1497013"/>
              <a:gd name="connsiteX46" fmla="*/ 417513 w 1533525"/>
              <a:gd name="connsiteY46" fmla="*/ 1239838 h 1497013"/>
              <a:gd name="connsiteX47" fmla="*/ 420688 w 1533525"/>
              <a:gd name="connsiteY47" fmla="*/ 1235076 h 1497013"/>
              <a:gd name="connsiteX48" fmla="*/ 373063 w 1533525"/>
              <a:gd name="connsiteY48" fmla="*/ 1198563 h 1497013"/>
              <a:gd name="connsiteX49" fmla="*/ 377825 w 1533525"/>
              <a:gd name="connsiteY49" fmla="*/ 1198563 h 1497013"/>
              <a:gd name="connsiteX50" fmla="*/ 382588 w 1533525"/>
              <a:gd name="connsiteY50" fmla="*/ 1200150 h 1497013"/>
              <a:gd name="connsiteX51" fmla="*/ 388938 w 1533525"/>
              <a:gd name="connsiteY51" fmla="*/ 1204913 h 1497013"/>
              <a:gd name="connsiteX52" fmla="*/ 392113 w 1533525"/>
              <a:gd name="connsiteY52" fmla="*/ 1211263 h 1497013"/>
              <a:gd name="connsiteX53" fmla="*/ 395288 w 1533525"/>
              <a:gd name="connsiteY53" fmla="*/ 1214438 h 1497013"/>
              <a:gd name="connsiteX54" fmla="*/ 395288 w 1533525"/>
              <a:gd name="connsiteY54" fmla="*/ 1220788 h 1497013"/>
              <a:gd name="connsiteX55" fmla="*/ 392113 w 1533525"/>
              <a:gd name="connsiteY55" fmla="*/ 1225550 h 1497013"/>
              <a:gd name="connsiteX56" fmla="*/ 388938 w 1533525"/>
              <a:gd name="connsiteY56" fmla="*/ 1227138 h 1497013"/>
              <a:gd name="connsiteX57" fmla="*/ 384175 w 1533525"/>
              <a:gd name="connsiteY57" fmla="*/ 1227138 h 1497013"/>
              <a:gd name="connsiteX58" fmla="*/ 377825 w 1533525"/>
              <a:gd name="connsiteY58" fmla="*/ 1225550 h 1497013"/>
              <a:gd name="connsiteX59" fmla="*/ 373063 w 1533525"/>
              <a:gd name="connsiteY59" fmla="*/ 1220788 h 1497013"/>
              <a:gd name="connsiteX60" fmla="*/ 368301 w 1533525"/>
              <a:gd name="connsiteY60" fmla="*/ 1217613 h 1497013"/>
              <a:gd name="connsiteX61" fmla="*/ 366713 w 1533525"/>
              <a:gd name="connsiteY61" fmla="*/ 1211263 h 1497013"/>
              <a:gd name="connsiteX62" fmla="*/ 366713 w 1533525"/>
              <a:gd name="connsiteY62" fmla="*/ 1206500 h 1497013"/>
              <a:gd name="connsiteX63" fmla="*/ 368301 w 1533525"/>
              <a:gd name="connsiteY63" fmla="*/ 1203325 h 1497013"/>
              <a:gd name="connsiteX64" fmla="*/ 338138 w 1533525"/>
              <a:gd name="connsiteY64" fmla="*/ 1155700 h 1497013"/>
              <a:gd name="connsiteX65" fmla="*/ 344488 w 1533525"/>
              <a:gd name="connsiteY65" fmla="*/ 1155700 h 1497013"/>
              <a:gd name="connsiteX66" fmla="*/ 347663 w 1533525"/>
              <a:gd name="connsiteY66" fmla="*/ 1160462 h 1497013"/>
              <a:gd name="connsiteX67" fmla="*/ 352426 w 1533525"/>
              <a:gd name="connsiteY67" fmla="*/ 1163638 h 1497013"/>
              <a:gd name="connsiteX68" fmla="*/ 354013 w 1533525"/>
              <a:gd name="connsiteY68" fmla="*/ 1168400 h 1497013"/>
              <a:gd name="connsiteX69" fmla="*/ 355601 w 1533525"/>
              <a:gd name="connsiteY69" fmla="*/ 1174750 h 1497013"/>
              <a:gd name="connsiteX70" fmla="*/ 354013 w 1533525"/>
              <a:gd name="connsiteY70" fmla="*/ 1177925 h 1497013"/>
              <a:gd name="connsiteX71" fmla="*/ 352426 w 1533525"/>
              <a:gd name="connsiteY71" fmla="*/ 1182688 h 1497013"/>
              <a:gd name="connsiteX72" fmla="*/ 347663 w 1533525"/>
              <a:gd name="connsiteY72" fmla="*/ 1182688 h 1497013"/>
              <a:gd name="connsiteX73" fmla="*/ 344488 w 1533525"/>
              <a:gd name="connsiteY73" fmla="*/ 1182688 h 1497013"/>
              <a:gd name="connsiteX74" fmla="*/ 338138 w 1533525"/>
              <a:gd name="connsiteY74" fmla="*/ 1179513 h 1497013"/>
              <a:gd name="connsiteX75" fmla="*/ 333376 w 1533525"/>
              <a:gd name="connsiteY75" fmla="*/ 1176338 h 1497013"/>
              <a:gd name="connsiteX76" fmla="*/ 331788 w 1533525"/>
              <a:gd name="connsiteY76" fmla="*/ 1169988 h 1497013"/>
              <a:gd name="connsiteX77" fmla="*/ 331788 w 1533525"/>
              <a:gd name="connsiteY77" fmla="*/ 1163638 h 1497013"/>
              <a:gd name="connsiteX78" fmla="*/ 331788 w 1533525"/>
              <a:gd name="connsiteY78" fmla="*/ 1160462 h 1497013"/>
              <a:gd name="connsiteX79" fmla="*/ 333376 w 1533525"/>
              <a:gd name="connsiteY79" fmla="*/ 1157287 h 1497013"/>
              <a:gd name="connsiteX80" fmla="*/ 306388 w 1533525"/>
              <a:gd name="connsiteY80" fmla="*/ 1117600 h 1497013"/>
              <a:gd name="connsiteX81" fmla="*/ 311151 w 1533525"/>
              <a:gd name="connsiteY81" fmla="*/ 1117600 h 1497013"/>
              <a:gd name="connsiteX82" fmla="*/ 314326 w 1533525"/>
              <a:gd name="connsiteY82" fmla="*/ 1119187 h 1497013"/>
              <a:gd name="connsiteX83" fmla="*/ 319088 w 1533525"/>
              <a:gd name="connsiteY83" fmla="*/ 1120775 h 1497013"/>
              <a:gd name="connsiteX84" fmla="*/ 320676 w 1533525"/>
              <a:gd name="connsiteY84" fmla="*/ 1125537 h 1497013"/>
              <a:gd name="connsiteX85" fmla="*/ 323851 w 1533525"/>
              <a:gd name="connsiteY85" fmla="*/ 1131887 h 1497013"/>
              <a:gd name="connsiteX86" fmla="*/ 323851 w 1533525"/>
              <a:gd name="connsiteY86" fmla="*/ 1135062 h 1497013"/>
              <a:gd name="connsiteX87" fmla="*/ 320676 w 1533525"/>
              <a:gd name="connsiteY87" fmla="*/ 1136650 h 1497013"/>
              <a:gd name="connsiteX88" fmla="*/ 317501 w 1533525"/>
              <a:gd name="connsiteY88" fmla="*/ 1139825 h 1497013"/>
              <a:gd name="connsiteX89" fmla="*/ 312738 w 1533525"/>
              <a:gd name="connsiteY89" fmla="*/ 1139825 h 1497013"/>
              <a:gd name="connsiteX90" fmla="*/ 309563 w 1533525"/>
              <a:gd name="connsiteY90" fmla="*/ 1136650 h 1497013"/>
              <a:gd name="connsiteX91" fmla="*/ 304801 w 1533525"/>
              <a:gd name="connsiteY91" fmla="*/ 1133475 h 1497013"/>
              <a:gd name="connsiteX92" fmla="*/ 303213 w 1533525"/>
              <a:gd name="connsiteY92" fmla="*/ 1128712 h 1497013"/>
              <a:gd name="connsiteX93" fmla="*/ 300038 w 1533525"/>
              <a:gd name="connsiteY93" fmla="*/ 1125537 h 1497013"/>
              <a:gd name="connsiteX94" fmla="*/ 300038 w 1533525"/>
              <a:gd name="connsiteY94" fmla="*/ 1120775 h 1497013"/>
              <a:gd name="connsiteX95" fmla="*/ 303213 w 1533525"/>
              <a:gd name="connsiteY95" fmla="*/ 1119187 h 1497013"/>
              <a:gd name="connsiteX96" fmla="*/ 274638 w 1533525"/>
              <a:gd name="connsiteY96" fmla="*/ 1090613 h 1497013"/>
              <a:gd name="connsiteX97" fmla="*/ 277813 w 1533525"/>
              <a:gd name="connsiteY97" fmla="*/ 1090613 h 1497013"/>
              <a:gd name="connsiteX98" fmla="*/ 282575 w 1533525"/>
              <a:gd name="connsiteY98" fmla="*/ 1092200 h 1497013"/>
              <a:gd name="connsiteX99" fmla="*/ 285750 w 1533525"/>
              <a:gd name="connsiteY99" fmla="*/ 1093788 h 1497013"/>
              <a:gd name="connsiteX100" fmla="*/ 288925 w 1533525"/>
              <a:gd name="connsiteY100" fmla="*/ 1096963 h 1497013"/>
              <a:gd name="connsiteX101" fmla="*/ 290513 w 1533525"/>
              <a:gd name="connsiteY101" fmla="*/ 1100138 h 1497013"/>
              <a:gd name="connsiteX102" fmla="*/ 290513 w 1533525"/>
              <a:gd name="connsiteY102" fmla="*/ 1101725 h 1497013"/>
              <a:gd name="connsiteX103" fmla="*/ 288925 w 1533525"/>
              <a:gd name="connsiteY103" fmla="*/ 1104900 h 1497013"/>
              <a:gd name="connsiteX104" fmla="*/ 284163 w 1533525"/>
              <a:gd name="connsiteY104" fmla="*/ 1106488 h 1497013"/>
              <a:gd name="connsiteX105" fmla="*/ 280988 w 1533525"/>
              <a:gd name="connsiteY105" fmla="*/ 1106488 h 1497013"/>
              <a:gd name="connsiteX106" fmla="*/ 276225 w 1533525"/>
              <a:gd name="connsiteY106" fmla="*/ 1104900 h 1497013"/>
              <a:gd name="connsiteX107" fmla="*/ 274638 w 1533525"/>
              <a:gd name="connsiteY107" fmla="*/ 1101725 h 1497013"/>
              <a:gd name="connsiteX108" fmla="*/ 269875 w 1533525"/>
              <a:gd name="connsiteY108" fmla="*/ 1100138 h 1497013"/>
              <a:gd name="connsiteX109" fmla="*/ 269875 w 1533525"/>
              <a:gd name="connsiteY109" fmla="*/ 1096963 h 1497013"/>
              <a:gd name="connsiteX110" fmla="*/ 269875 w 1533525"/>
              <a:gd name="connsiteY110" fmla="*/ 1093788 h 1497013"/>
              <a:gd name="connsiteX111" fmla="*/ 271463 w 1533525"/>
              <a:gd name="connsiteY111" fmla="*/ 1092200 h 1497013"/>
              <a:gd name="connsiteX112" fmla="*/ 766763 w 1533525"/>
              <a:gd name="connsiteY112" fmla="*/ 0 h 1497013"/>
              <a:gd name="connsiteX113" fmla="*/ 862013 w 1533525"/>
              <a:gd name="connsiteY113" fmla="*/ 6350 h 1497013"/>
              <a:gd name="connsiteX114" fmla="*/ 954087 w 1533525"/>
              <a:gd name="connsiteY114" fmla="*/ 25400 h 1497013"/>
              <a:gd name="connsiteX115" fmla="*/ 1044575 w 1533525"/>
              <a:gd name="connsiteY115" fmla="*/ 53975 h 1497013"/>
              <a:gd name="connsiteX116" fmla="*/ 1127125 w 1533525"/>
              <a:gd name="connsiteY116" fmla="*/ 90487 h 1497013"/>
              <a:gd name="connsiteX117" fmla="*/ 1203325 w 1533525"/>
              <a:gd name="connsiteY117" fmla="*/ 139700 h 1497013"/>
              <a:gd name="connsiteX118" fmla="*/ 1274763 w 1533525"/>
              <a:gd name="connsiteY118" fmla="*/ 195262 h 1497013"/>
              <a:gd name="connsiteX119" fmla="*/ 1338263 w 1533525"/>
              <a:gd name="connsiteY119" fmla="*/ 258763 h 1497013"/>
              <a:gd name="connsiteX120" fmla="*/ 1395413 w 1533525"/>
              <a:gd name="connsiteY120" fmla="*/ 330200 h 1497013"/>
              <a:gd name="connsiteX121" fmla="*/ 1443037 w 1533525"/>
              <a:gd name="connsiteY121" fmla="*/ 407988 h 1497013"/>
              <a:gd name="connsiteX122" fmla="*/ 1482725 w 1533525"/>
              <a:gd name="connsiteY122" fmla="*/ 490538 h 1497013"/>
              <a:gd name="connsiteX123" fmla="*/ 1511300 w 1533525"/>
              <a:gd name="connsiteY123" fmla="*/ 579438 h 1497013"/>
              <a:gd name="connsiteX124" fmla="*/ 1527175 w 1533525"/>
              <a:gd name="connsiteY124" fmla="*/ 673100 h 1497013"/>
              <a:gd name="connsiteX125" fmla="*/ 1533525 w 1533525"/>
              <a:gd name="connsiteY125" fmla="*/ 769938 h 1497013"/>
              <a:gd name="connsiteX126" fmla="*/ 1527175 w 1533525"/>
              <a:gd name="connsiteY126" fmla="*/ 869950 h 1497013"/>
              <a:gd name="connsiteX127" fmla="*/ 1508125 w 1533525"/>
              <a:gd name="connsiteY127" fmla="*/ 965200 h 1497013"/>
              <a:gd name="connsiteX128" fmla="*/ 1477963 w 1533525"/>
              <a:gd name="connsiteY128" fmla="*/ 1055688 h 1497013"/>
              <a:gd name="connsiteX129" fmla="*/ 1436687 w 1533525"/>
              <a:gd name="connsiteY129" fmla="*/ 1141413 h 1497013"/>
              <a:gd name="connsiteX130" fmla="*/ 1385887 w 1533525"/>
              <a:gd name="connsiteY130" fmla="*/ 1220788 h 1497013"/>
              <a:gd name="connsiteX131" fmla="*/ 1323975 w 1533525"/>
              <a:gd name="connsiteY131" fmla="*/ 1295401 h 1497013"/>
              <a:gd name="connsiteX132" fmla="*/ 1257300 w 1533525"/>
              <a:gd name="connsiteY132" fmla="*/ 1358901 h 1497013"/>
              <a:gd name="connsiteX133" fmla="*/ 1181100 w 1533525"/>
              <a:gd name="connsiteY133" fmla="*/ 1416051 h 1497013"/>
              <a:gd name="connsiteX134" fmla="*/ 1098550 w 1533525"/>
              <a:gd name="connsiteY134" fmla="*/ 1460501 h 1497013"/>
              <a:gd name="connsiteX135" fmla="*/ 1009650 w 1533525"/>
              <a:gd name="connsiteY135" fmla="*/ 1497013 h 1497013"/>
              <a:gd name="connsiteX136" fmla="*/ 989013 w 1533525"/>
              <a:gd name="connsiteY136" fmla="*/ 1497013 h 1497013"/>
              <a:gd name="connsiteX137" fmla="*/ 973137 w 1533525"/>
              <a:gd name="connsiteY137" fmla="*/ 1493838 h 1497013"/>
              <a:gd name="connsiteX138" fmla="*/ 965200 w 1533525"/>
              <a:gd name="connsiteY138" fmla="*/ 1482726 h 1497013"/>
              <a:gd name="connsiteX139" fmla="*/ 958850 w 1533525"/>
              <a:gd name="connsiteY139" fmla="*/ 1473201 h 1497013"/>
              <a:gd name="connsiteX140" fmla="*/ 957263 w 1533525"/>
              <a:gd name="connsiteY140" fmla="*/ 1460501 h 1497013"/>
              <a:gd name="connsiteX141" fmla="*/ 957263 w 1533525"/>
              <a:gd name="connsiteY141" fmla="*/ 1438276 h 1497013"/>
              <a:gd name="connsiteX142" fmla="*/ 957263 w 1533525"/>
              <a:gd name="connsiteY142" fmla="*/ 1404938 h 1497013"/>
              <a:gd name="connsiteX143" fmla="*/ 957263 w 1533525"/>
              <a:gd name="connsiteY143" fmla="*/ 1360488 h 1497013"/>
              <a:gd name="connsiteX144" fmla="*/ 957263 w 1533525"/>
              <a:gd name="connsiteY144" fmla="*/ 1309688 h 1497013"/>
              <a:gd name="connsiteX145" fmla="*/ 957263 w 1533525"/>
              <a:gd name="connsiteY145" fmla="*/ 1249363 h 1497013"/>
              <a:gd name="connsiteX146" fmla="*/ 954087 w 1533525"/>
              <a:gd name="connsiteY146" fmla="*/ 1208088 h 1497013"/>
              <a:gd name="connsiteX147" fmla="*/ 946150 w 1533525"/>
              <a:gd name="connsiteY147" fmla="*/ 1176338 h 1497013"/>
              <a:gd name="connsiteX148" fmla="*/ 936625 w 1533525"/>
              <a:gd name="connsiteY148" fmla="*/ 1147763 h 1497013"/>
              <a:gd name="connsiteX149" fmla="*/ 922337 w 1533525"/>
              <a:gd name="connsiteY149" fmla="*/ 1125538 h 1497013"/>
              <a:gd name="connsiteX150" fmla="*/ 906463 w 1533525"/>
              <a:gd name="connsiteY150" fmla="*/ 1106488 h 1497013"/>
              <a:gd name="connsiteX151" fmla="*/ 944563 w 1533525"/>
              <a:gd name="connsiteY151" fmla="*/ 1101725 h 1497013"/>
              <a:gd name="connsiteX152" fmla="*/ 985837 w 1533525"/>
              <a:gd name="connsiteY152" fmla="*/ 1093788 h 1497013"/>
              <a:gd name="connsiteX153" fmla="*/ 1022350 w 1533525"/>
              <a:gd name="connsiteY153" fmla="*/ 1084263 h 1497013"/>
              <a:gd name="connsiteX154" fmla="*/ 1060450 w 1533525"/>
              <a:gd name="connsiteY154" fmla="*/ 1071563 h 1497013"/>
              <a:gd name="connsiteX155" fmla="*/ 1095375 w 1533525"/>
              <a:gd name="connsiteY155" fmla="*/ 1054100 h 1497013"/>
              <a:gd name="connsiteX156" fmla="*/ 1128713 w 1533525"/>
              <a:gd name="connsiteY156" fmla="*/ 1033463 h 1497013"/>
              <a:gd name="connsiteX157" fmla="*/ 1158875 w 1533525"/>
              <a:gd name="connsiteY157" fmla="*/ 1008063 h 1497013"/>
              <a:gd name="connsiteX158" fmla="*/ 1187450 w 1533525"/>
              <a:gd name="connsiteY158" fmla="*/ 977900 h 1497013"/>
              <a:gd name="connsiteX159" fmla="*/ 1209675 w 1533525"/>
              <a:gd name="connsiteY159" fmla="*/ 941388 h 1497013"/>
              <a:gd name="connsiteX160" fmla="*/ 1228725 w 1533525"/>
              <a:gd name="connsiteY160" fmla="*/ 898525 h 1497013"/>
              <a:gd name="connsiteX161" fmla="*/ 1243013 w 1533525"/>
              <a:gd name="connsiteY161" fmla="*/ 849313 h 1497013"/>
              <a:gd name="connsiteX162" fmla="*/ 1252537 w 1533525"/>
              <a:gd name="connsiteY162" fmla="*/ 792163 h 1497013"/>
              <a:gd name="connsiteX163" fmla="*/ 1255713 w 1533525"/>
              <a:gd name="connsiteY163" fmla="*/ 728663 h 1497013"/>
              <a:gd name="connsiteX164" fmla="*/ 1252537 w 1533525"/>
              <a:gd name="connsiteY164" fmla="*/ 679450 h 1497013"/>
              <a:gd name="connsiteX165" fmla="*/ 1243013 w 1533525"/>
              <a:gd name="connsiteY165" fmla="*/ 635000 h 1497013"/>
              <a:gd name="connsiteX166" fmla="*/ 1227137 w 1533525"/>
              <a:gd name="connsiteY166" fmla="*/ 593725 h 1497013"/>
              <a:gd name="connsiteX167" fmla="*/ 1203325 w 1533525"/>
              <a:gd name="connsiteY167" fmla="*/ 557213 h 1497013"/>
              <a:gd name="connsiteX168" fmla="*/ 1177925 w 1533525"/>
              <a:gd name="connsiteY168" fmla="*/ 522288 h 1497013"/>
              <a:gd name="connsiteX169" fmla="*/ 1181100 w 1533525"/>
              <a:gd name="connsiteY169" fmla="*/ 508000 h 1497013"/>
              <a:gd name="connsiteX170" fmla="*/ 1187450 w 1533525"/>
              <a:gd name="connsiteY170" fmla="*/ 485775 h 1497013"/>
              <a:gd name="connsiteX171" fmla="*/ 1192213 w 1533525"/>
              <a:gd name="connsiteY171" fmla="*/ 454025 h 1497013"/>
              <a:gd name="connsiteX172" fmla="*/ 1192213 w 1533525"/>
              <a:gd name="connsiteY172" fmla="*/ 415925 h 1497013"/>
              <a:gd name="connsiteX173" fmla="*/ 1185863 w 1533525"/>
              <a:gd name="connsiteY173" fmla="*/ 369888 h 1497013"/>
              <a:gd name="connsiteX174" fmla="*/ 1169987 w 1533525"/>
              <a:gd name="connsiteY174" fmla="*/ 319088 h 1497013"/>
              <a:gd name="connsiteX175" fmla="*/ 1166813 w 1533525"/>
              <a:gd name="connsiteY175" fmla="*/ 319088 h 1497013"/>
              <a:gd name="connsiteX176" fmla="*/ 1158875 w 1533525"/>
              <a:gd name="connsiteY176" fmla="*/ 317500 h 1497013"/>
              <a:gd name="connsiteX177" fmla="*/ 1146175 w 1533525"/>
              <a:gd name="connsiteY177" fmla="*/ 317500 h 1497013"/>
              <a:gd name="connsiteX178" fmla="*/ 1130300 w 1533525"/>
              <a:gd name="connsiteY178" fmla="*/ 319088 h 1497013"/>
              <a:gd name="connsiteX179" fmla="*/ 1106487 w 1533525"/>
              <a:gd name="connsiteY179" fmla="*/ 323850 h 1497013"/>
              <a:gd name="connsiteX180" fmla="*/ 1079500 w 1533525"/>
              <a:gd name="connsiteY180" fmla="*/ 333375 h 1497013"/>
              <a:gd name="connsiteX181" fmla="*/ 1044575 w 1533525"/>
              <a:gd name="connsiteY181" fmla="*/ 347663 h 1497013"/>
              <a:gd name="connsiteX182" fmla="*/ 1003300 w 1533525"/>
              <a:gd name="connsiteY182" fmla="*/ 368300 h 1497013"/>
              <a:gd name="connsiteX183" fmla="*/ 958850 w 1533525"/>
              <a:gd name="connsiteY183" fmla="*/ 396875 h 1497013"/>
              <a:gd name="connsiteX184" fmla="*/ 895350 w 1533525"/>
              <a:gd name="connsiteY184" fmla="*/ 384175 h 1497013"/>
              <a:gd name="connsiteX185" fmla="*/ 831850 w 1533525"/>
              <a:gd name="connsiteY185" fmla="*/ 374650 h 1497013"/>
              <a:gd name="connsiteX186" fmla="*/ 766763 w 1533525"/>
              <a:gd name="connsiteY186" fmla="*/ 373063 h 1497013"/>
              <a:gd name="connsiteX187" fmla="*/ 701675 w 1533525"/>
              <a:gd name="connsiteY187" fmla="*/ 374650 h 1497013"/>
              <a:gd name="connsiteX188" fmla="*/ 638175 w 1533525"/>
              <a:gd name="connsiteY188" fmla="*/ 384175 h 1497013"/>
              <a:gd name="connsiteX189" fmla="*/ 574675 w 1533525"/>
              <a:gd name="connsiteY189" fmla="*/ 396875 h 1497013"/>
              <a:gd name="connsiteX190" fmla="*/ 530225 w 1533525"/>
              <a:gd name="connsiteY190" fmla="*/ 368300 h 1497013"/>
              <a:gd name="connsiteX191" fmla="*/ 488950 w 1533525"/>
              <a:gd name="connsiteY191" fmla="*/ 347663 h 1497013"/>
              <a:gd name="connsiteX192" fmla="*/ 454025 w 1533525"/>
              <a:gd name="connsiteY192" fmla="*/ 333375 h 1497013"/>
              <a:gd name="connsiteX193" fmla="*/ 425450 w 1533525"/>
              <a:gd name="connsiteY193" fmla="*/ 323850 h 1497013"/>
              <a:gd name="connsiteX194" fmla="*/ 403225 w 1533525"/>
              <a:gd name="connsiteY194" fmla="*/ 319088 h 1497013"/>
              <a:gd name="connsiteX195" fmla="*/ 387350 w 1533525"/>
              <a:gd name="connsiteY195" fmla="*/ 317500 h 1497013"/>
              <a:gd name="connsiteX196" fmla="*/ 374650 w 1533525"/>
              <a:gd name="connsiteY196" fmla="*/ 317500 h 1497013"/>
              <a:gd name="connsiteX197" fmla="*/ 366713 w 1533525"/>
              <a:gd name="connsiteY197" fmla="*/ 319088 h 1497013"/>
              <a:gd name="connsiteX198" fmla="*/ 363537 w 1533525"/>
              <a:gd name="connsiteY198" fmla="*/ 319088 h 1497013"/>
              <a:gd name="connsiteX199" fmla="*/ 347663 w 1533525"/>
              <a:gd name="connsiteY199" fmla="*/ 369888 h 1497013"/>
              <a:gd name="connsiteX200" fmla="*/ 341313 w 1533525"/>
              <a:gd name="connsiteY200" fmla="*/ 415925 h 1497013"/>
              <a:gd name="connsiteX201" fmla="*/ 341313 w 1533525"/>
              <a:gd name="connsiteY201" fmla="*/ 454025 h 1497013"/>
              <a:gd name="connsiteX202" fmla="*/ 346075 w 1533525"/>
              <a:gd name="connsiteY202" fmla="*/ 485775 h 1497013"/>
              <a:gd name="connsiteX203" fmla="*/ 352425 w 1533525"/>
              <a:gd name="connsiteY203" fmla="*/ 508000 h 1497013"/>
              <a:gd name="connsiteX204" fmla="*/ 355600 w 1533525"/>
              <a:gd name="connsiteY204" fmla="*/ 522288 h 1497013"/>
              <a:gd name="connsiteX205" fmla="*/ 328613 w 1533525"/>
              <a:gd name="connsiteY205" fmla="*/ 557213 h 1497013"/>
              <a:gd name="connsiteX206" fmla="*/ 306387 w 1533525"/>
              <a:gd name="connsiteY206" fmla="*/ 593725 h 1497013"/>
              <a:gd name="connsiteX207" fmla="*/ 290513 w 1533525"/>
              <a:gd name="connsiteY207" fmla="*/ 635000 h 1497013"/>
              <a:gd name="connsiteX208" fmla="*/ 280987 w 1533525"/>
              <a:gd name="connsiteY208" fmla="*/ 679450 h 1497013"/>
              <a:gd name="connsiteX209" fmla="*/ 276225 w 1533525"/>
              <a:gd name="connsiteY209" fmla="*/ 728663 h 1497013"/>
              <a:gd name="connsiteX210" fmla="*/ 280987 w 1533525"/>
              <a:gd name="connsiteY210" fmla="*/ 792163 h 1497013"/>
              <a:gd name="connsiteX211" fmla="*/ 288925 w 1533525"/>
              <a:gd name="connsiteY211" fmla="*/ 849313 h 1497013"/>
              <a:gd name="connsiteX212" fmla="*/ 303213 w 1533525"/>
              <a:gd name="connsiteY212" fmla="*/ 898525 h 1497013"/>
              <a:gd name="connsiteX213" fmla="*/ 323850 w 1533525"/>
              <a:gd name="connsiteY213" fmla="*/ 941388 h 1497013"/>
              <a:gd name="connsiteX214" fmla="*/ 346075 w 1533525"/>
              <a:gd name="connsiteY214" fmla="*/ 977900 h 1497013"/>
              <a:gd name="connsiteX215" fmla="*/ 373063 w 1533525"/>
              <a:gd name="connsiteY215" fmla="*/ 1008063 h 1497013"/>
              <a:gd name="connsiteX216" fmla="*/ 403225 w 1533525"/>
              <a:gd name="connsiteY216" fmla="*/ 1033463 h 1497013"/>
              <a:gd name="connsiteX217" fmla="*/ 438150 w 1533525"/>
              <a:gd name="connsiteY217" fmla="*/ 1054100 h 1497013"/>
              <a:gd name="connsiteX218" fmla="*/ 473075 w 1533525"/>
              <a:gd name="connsiteY218" fmla="*/ 1071563 h 1497013"/>
              <a:gd name="connsiteX219" fmla="*/ 509587 w 1533525"/>
              <a:gd name="connsiteY219" fmla="*/ 1084263 h 1497013"/>
              <a:gd name="connsiteX220" fmla="*/ 547687 w 1533525"/>
              <a:gd name="connsiteY220" fmla="*/ 1093788 h 1497013"/>
              <a:gd name="connsiteX221" fmla="*/ 587375 w 1533525"/>
              <a:gd name="connsiteY221" fmla="*/ 1101725 h 1497013"/>
              <a:gd name="connsiteX222" fmla="*/ 625475 w 1533525"/>
              <a:gd name="connsiteY222" fmla="*/ 1108075 h 1497013"/>
              <a:gd name="connsiteX223" fmla="*/ 611187 w 1533525"/>
              <a:gd name="connsiteY223" fmla="*/ 1125538 h 1497013"/>
              <a:gd name="connsiteX224" fmla="*/ 596900 w 1533525"/>
              <a:gd name="connsiteY224" fmla="*/ 1147763 h 1497013"/>
              <a:gd name="connsiteX225" fmla="*/ 584200 w 1533525"/>
              <a:gd name="connsiteY225" fmla="*/ 1176338 h 1497013"/>
              <a:gd name="connsiteX226" fmla="*/ 579437 w 1533525"/>
              <a:gd name="connsiteY226" fmla="*/ 1211263 h 1497013"/>
              <a:gd name="connsiteX227" fmla="*/ 560387 w 1533525"/>
              <a:gd name="connsiteY227" fmla="*/ 1217613 h 1497013"/>
              <a:gd name="connsiteX228" fmla="*/ 539750 w 1533525"/>
              <a:gd name="connsiteY228" fmla="*/ 1222375 h 1497013"/>
              <a:gd name="connsiteX229" fmla="*/ 515937 w 1533525"/>
              <a:gd name="connsiteY229" fmla="*/ 1228725 h 1497013"/>
              <a:gd name="connsiteX230" fmla="*/ 488950 w 1533525"/>
              <a:gd name="connsiteY230" fmla="*/ 1231900 h 1497013"/>
              <a:gd name="connsiteX231" fmla="*/ 461963 w 1533525"/>
              <a:gd name="connsiteY231" fmla="*/ 1227138 h 1497013"/>
              <a:gd name="connsiteX232" fmla="*/ 433387 w 1533525"/>
              <a:gd name="connsiteY232" fmla="*/ 1219200 h 1497013"/>
              <a:gd name="connsiteX233" fmla="*/ 404813 w 1533525"/>
              <a:gd name="connsiteY233" fmla="*/ 1204913 h 1497013"/>
              <a:gd name="connsiteX234" fmla="*/ 377825 w 1533525"/>
              <a:gd name="connsiteY234" fmla="*/ 1179513 h 1497013"/>
              <a:gd name="connsiteX235" fmla="*/ 354013 w 1533525"/>
              <a:gd name="connsiteY235" fmla="*/ 1147763 h 1497013"/>
              <a:gd name="connsiteX236" fmla="*/ 352425 w 1533525"/>
              <a:gd name="connsiteY236" fmla="*/ 1143000 h 1497013"/>
              <a:gd name="connsiteX237" fmla="*/ 346075 w 1533525"/>
              <a:gd name="connsiteY237" fmla="*/ 1131888 h 1497013"/>
              <a:gd name="connsiteX238" fmla="*/ 333375 w 1533525"/>
              <a:gd name="connsiteY238" fmla="*/ 1117600 h 1497013"/>
              <a:gd name="connsiteX239" fmla="*/ 314325 w 1533525"/>
              <a:gd name="connsiteY239" fmla="*/ 1100138 h 1497013"/>
              <a:gd name="connsiteX240" fmla="*/ 295275 w 1533525"/>
              <a:gd name="connsiteY240" fmla="*/ 1085850 h 1497013"/>
              <a:gd name="connsiteX241" fmla="*/ 268287 w 1533525"/>
              <a:gd name="connsiteY241" fmla="*/ 1073150 h 1497013"/>
              <a:gd name="connsiteX242" fmla="*/ 238125 w 1533525"/>
              <a:gd name="connsiteY242" fmla="*/ 1068388 h 1497013"/>
              <a:gd name="connsiteX243" fmla="*/ 234950 w 1533525"/>
              <a:gd name="connsiteY243" fmla="*/ 1068388 h 1497013"/>
              <a:gd name="connsiteX244" fmla="*/ 228600 w 1533525"/>
              <a:gd name="connsiteY244" fmla="*/ 1068388 h 1497013"/>
              <a:gd name="connsiteX245" fmla="*/ 220663 w 1533525"/>
              <a:gd name="connsiteY245" fmla="*/ 1069975 h 1497013"/>
              <a:gd name="connsiteX246" fmla="*/ 212725 w 1533525"/>
              <a:gd name="connsiteY246" fmla="*/ 1071563 h 1497013"/>
              <a:gd name="connsiteX247" fmla="*/ 204787 w 1533525"/>
              <a:gd name="connsiteY247" fmla="*/ 1076325 h 1497013"/>
              <a:gd name="connsiteX248" fmla="*/ 203200 w 1533525"/>
              <a:gd name="connsiteY248" fmla="*/ 1079500 h 1497013"/>
              <a:gd name="connsiteX249" fmla="*/ 204787 w 1533525"/>
              <a:gd name="connsiteY249" fmla="*/ 1087438 h 1497013"/>
              <a:gd name="connsiteX250" fmla="*/ 212725 w 1533525"/>
              <a:gd name="connsiteY250" fmla="*/ 1100138 h 1497013"/>
              <a:gd name="connsiteX251" fmla="*/ 231775 w 1533525"/>
              <a:gd name="connsiteY251" fmla="*/ 1114425 h 1497013"/>
              <a:gd name="connsiteX252" fmla="*/ 234950 w 1533525"/>
              <a:gd name="connsiteY252" fmla="*/ 1117600 h 1497013"/>
              <a:gd name="connsiteX253" fmla="*/ 246063 w 1533525"/>
              <a:gd name="connsiteY253" fmla="*/ 1122363 h 1497013"/>
              <a:gd name="connsiteX254" fmla="*/ 261937 w 1533525"/>
              <a:gd name="connsiteY254" fmla="*/ 1136650 h 1497013"/>
              <a:gd name="connsiteX255" fmla="*/ 280987 w 1533525"/>
              <a:gd name="connsiteY255" fmla="*/ 1157288 h 1497013"/>
              <a:gd name="connsiteX256" fmla="*/ 298450 w 1533525"/>
              <a:gd name="connsiteY256" fmla="*/ 1185863 h 1497013"/>
              <a:gd name="connsiteX257" fmla="*/ 317500 w 1533525"/>
              <a:gd name="connsiteY257" fmla="*/ 1227138 h 1497013"/>
              <a:gd name="connsiteX258" fmla="*/ 317500 w 1533525"/>
              <a:gd name="connsiteY258" fmla="*/ 1228725 h 1497013"/>
              <a:gd name="connsiteX259" fmla="*/ 320675 w 1533525"/>
              <a:gd name="connsiteY259" fmla="*/ 1235076 h 1497013"/>
              <a:gd name="connsiteX260" fmla="*/ 327025 w 1533525"/>
              <a:gd name="connsiteY260" fmla="*/ 1247776 h 1497013"/>
              <a:gd name="connsiteX261" fmla="*/ 338137 w 1533525"/>
              <a:gd name="connsiteY261" fmla="*/ 1260476 h 1497013"/>
              <a:gd name="connsiteX262" fmla="*/ 349250 w 1533525"/>
              <a:gd name="connsiteY262" fmla="*/ 1274763 h 1497013"/>
              <a:gd name="connsiteX263" fmla="*/ 366713 w 1533525"/>
              <a:gd name="connsiteY263" fmla="*/ 1289051 h 1497013"/>
              <a:gd name="connsiteX264" fmla="*/ 387350 w 1533525"/>
              <a:gd name="connsiteY264" fmla="*/ 1303338 h 1497013"/>
              <a:gd name="connsiteX265" fmla="*/ 412750 w 1533525"/>
              <a:gd name="connsiteY265" fmla="*/ 1312863 h 1497013"/>
              <a:gd name="connsiteX266" fmla="*/ 446087 w 1533525"/>
              <a:gd name="connsiteY266" fmla="*/ 1323976 h 1497013"/>
              <a:gd name="connsiteX267" fmla="*/ 482600 w 1533525"/>
              <a:gd name="connsiteY267" fmla="*/ 1325563 h 1497013"/>
              <a:gd name="connsiteX268" fmla="*/ 525463 w 1533525"/>
              <a:gd name="connsiteY268" fmla="*/ 1325563 h 1497013"/>
              <a:gd name="connsiteX269" fmla="*/ 574675 w 1533525"/>
              <a:gd name="connsiteY269" fmla="*/ 1317626 h 1497013"/>
              <a:gd name="connsiteX270" fmla="*/ 576263 w 1533525"/>
              <a:gd name="connsiteY270" fmla="*/ 1363663 h 1497013"/>
              <a:gd name="connsiteX271" fmla="*/ 576263 w 1533525"/>
              <a:gd name="connsiteY271" fmla="*/ 1404938 h 1497013"/>
              <a:gd name="connsiteX272" fmla="*/ 576263 w 1533525"/>
              <a:gd name="connsiteY272" fmla="*/ 1438276 h 1497013"/>
              <a:gd name="connsiteX273" fmla="*/ 576263 w 1533525"/>
              <a:gd name="connsiteY273" fmla="*/ 1460501 h 1497013"/>
              <a:gd name="connsiteX274" fmla="*/ 574675 w 1533525"/>
              <a:gd name="connsiteY274" fmla="*/ 1473201 h 1497013"/>
              <a:gd name="connsiteX275" fmla="*/ 568325 w 1533525"/>
              <a:gd name="connsiteY275" fmla="*/ 1482726 h 1497013"/>
              <a:gd name="connsiteX276" fmla="*/ 558800 w 1533525"/>
              <a:gd name="connsiteY276" fmla="*/ 1493838 h 1497013"/>
              <a:gd name="connsiteX277" fmla="*/ 544513 w 1533525"/>
              <a:gd name="connsiteY277" fmla="*/ 1497013 h 1497013"/>
              <a:gd name="connsiteX278" fmla="*/ 523875 w 1533525"/>
              <a:gd name="connsiteY278" fmla="*/ 1497013 h 1497013"/>
              <a:gd name="connsiteX279" fmla="*/ 434975 w 1533525"/>
              <a:gd name="connsiteY279" fmla="*/ 1460501 h 1497013"/>
              <a:gd name="connsiteX280" fmla="*/ 352425 w 1533525"/>
              <a:gd name="connsiteY280" fmla="*/ 1416051 h 1497013"/>
              <a:gd name="connsiteX281" fmla="*/ 276225 w 1533525"/>
              <a:gd name="connsiteY281" fmla="*/ 1358901 h 1497013"/>
              <a:gd name="connsiteX282" fmla="*/ 209550 w 1533525"/>
              <a:gd name="connsiteY282" fmla="*/ 1295401 h 1497013"/>
              <a:gd name="connsiteX283" fmla="*/ 147637 w 1533525"/>
              <a:gd name="connsiteY283" fmla="*/ 1220788 h 1497013"/>
              <a:gd name="connsiteX284" fmla="*/ 96837 w 1533525"/>
              <a:gd name="connsiteY284" fmla="*/ 1141413 h 1497013"/>
              <a:gd name="connsiteX285" fmla="*/ 55563 w 1533525"/>
              <a:gd name="connsiteY285" fmla="*/ 1055688 h 1497013"/>
              <a:gd name="connsiteX286" fmla="*/ 25400 w 1533525"/>
              <a:gd name="connsiteY286" fmla="*/ 965200 h 1497013"/>
              <a:gd name="connsiteX287" fmla="*/ 6350 w 1533525"/>
              <a:gd name="connsiteY287" fmla="*/ 869950 h 1497013"/>
              <a:gd name="connsiteX288" fmla="*/ 0 w 1533525"/>
              <a:gd name="connsiteY288" fmla="*/ 769938 h 1497013"/>
              <a:gd name="connsiteX289" fmla="*/ 6350 w 1533525"/>
              <a:gd name="connsiteY289" fmla="*/ 673100 h 1497013"/>
              <a:gd name="connsiteX290" fmla="*/ 22225 w 1533525"/>
              <a:gd name="connsiteY290" fmla="*/ 579438 h 1497013"/>
              <a:gd name="connsiteX291" fmla="*/ 50800 w 1533525"/>
              <a:gd name="connsiteY291" fmla="*/ 490538 h 1497013"/>
              <a:gd name="connsiteX292" fmla="*/ 90487 w 1533525"/>
              <a:gd name="connsiteY292" fmla="*/ 407988 h 1497013"/>
              <a:gd name="connsiteX293" fmla="*/ 136525 w 1533525"/>
              <a:gd name="connsiteY293" fmla="*/ 330200 h 1497013"/>
              <a:gd name="connsiteX294" fmla="*/ 192087 w 1533525"/>
              <a:gd name="connsiteY294" fmla="*/ 258763 h 1497013"/>
              <a:gd name="connsiteX295" fmla="*/ 257175 w 1533525"/>
              <a:gd name="connsiteY295" fmla="*/ 195262 h 1497013"/>
              <a:gd name="connsiteX296" fmla="*/ 328613 w 1533525"/>
              <a:gd name="connsiteY296" fmla="*/ 139700 h 1497013"/>
              <a:gd name="connsiteX297" fmla="*/ 406400 w 1533525"/>
              <a:gd name="connsiteY297" fmla="*/ 90487 h 1497013"/>
              <a:gd name="connsiteX298" fmla="*/ 488950 w 1533525"/>
              <a:gd name="connsiteY298" fmla="*/ 53975 h 1497013"/>
              <a:gd name="connsiteX299" fmla="*/ 579437 w 1533525"/>
              <a:gd name="connsiteY299" fmla="*/ 25400 h 1497013"/>
              <a:gd name="connsiteX300" fmla="*/ 669925 w 1533525"/>
              <a:gd name="connsiteY300" fmla="*/ 6350 h 149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1533525" h="1497013">
                <a:moveTo>
                  <a:pt x="488951" y="1243013"/>
                </a:moveTo>
                <a:lnTo>
                  <a:pt x="496888" y="1243013"/>
                </a:lnTo>
                <a:lnTo>
                  <a:pt x="503238" y="1243013"/>
                </a:lnTo>
                <a:lnTo>
                  <a:pt x="506413" y="1246188"/>
                </a:lnTo>
                <a:lnTo>
                  <a:pt x="511175" y="1249363"/>
                </a:lnTo>
                <a:lnTo>
                  <a:pt x="512763" y="1254126"/>
                </a:lnTo>
                <a:lnTo>
                  <a:pt x="511175" y="1257301"/>
                </a:lnTo>
                <a:lnTo>
                  <a:pt x="506413" y="1262064"/>
                </a:lnTo>
                <a:lnTo>
                  <a:pt x="503238" y="1263651"/>
                </a:lnTo>
                <a:lnTo>
                  <a:pt x="496888" y="1266826"/>
                </a:lnTo>
                <a:lnTo>
                  <a:pt x="490538" y="1263651"/>
                </a:lnTo>
                <a:lnTo>
                  <a:pt x="484188" y="1262064"/>
                </a:lnTo>
                <a:lnTo>
                  <a:pt x="481013" y="1257301"/>
                </a:lnTo>
                <a:lnTo>
                  <a:pt x="481013" y="1254126"/>
                </a:lnTo>
                <a:lnTo>
                  <a:pt x="481013" y="1249363"/>
                </a:lnTo>
                <a:lnTo>
                  <a:pt x="484188" y="1246188"/>
                </a:lnTo>
                <a:close/>
                <a:moveTo>
                  <a:pt x="552451" y="1235075"/>
                </a:moveTo>
                <a:lnTo>
                  <a:pt x="560388" y="1235075"/>
                </a:lnTo>
                <a:lnTo>
                  <a:pt x="565151" y="1238250"/>
                </a:lnTo>
                <a:lnTo>
                  <a:pt x="568325" y="1239838"/>
                </a:lnTo>
                <a:lnTo>
                  <a:pt x="569913" y="1243013"/>
                </a:lnTo>
                <a:lnTo>
                  <a:pt x="569913" y="1247775"/>
                </a:lnTo>
                <a:lnTo>
                  <a:pt x="568325" y="1252538"/>
                </a:lnTo>
                <a:lnTo>
                  <a:pt x="561975" y="1255713"/>
                </a:lnTo>
                <a:lnTo>
                  <a:pt x="555625" y="1257300"/>
                </a:lnTo>
                <a:lnTo>
                  <a:pt x="550863" y="1257300"/>
                </a:lnTo>
                <a:lnTo>
                  <a:pt x="544513" y="1257300"/>
                </a:lnTo>
                <a:lnTo>
                  <a:pt x="539751" y="1254125"/>
                </a:lnTo>
                <a:lnTo>
                  <a:pt x="538163" y="1249363"/>
                </a:lnTo>
                <a:lnTo>
                  <a:pt x="539751" y="1246188"/>
                </a:lnTo>
                <a:lnTo>
                  <a:pt x="541338" y="1241425"/>
                </a:lnTo>
                <a:lnTo>
                  <a:pt x="546101" y="1238250"/>
                </a:lnTo>
                <a:close/>
                <a:moveTo>
                  <a:pt x="425451" y="1233488"/>
                </a:moveTo>
                <a:lnTo>
                  <a:pt x="431801" y="1233488"/>
                </a:lnTo>
                <a:lnTo>
                  <a:pt x="438151" y="1233488"/>
                </a:lnTo>
                <a:lnTo>
                  <a:pt x="444501" y="1235076"/>
                </a:lnTo>
                <a:lnTo>
                  <a:pt x="447675" y="1239838"/>
                </a:lnTo>
                <a:lnTo>
                  <a:pt x="449263" y="1246188"/>
                </a:lnTo>
                <a:lnTo>
                  <a:pt x="449263" y="1249363"/>
                </a:lnTo>
                <a:lnTo>
                  <a:pt x="447675" y="1254126"/>
                </a:lnTo>
                <a:lnTo>
                  <a:pt x="444501" y="1255713"/>
                </a:lnTo>
                <a:lnTo>
                  <a:pt x="438151" y="1255713"/>
                </a:lnTo>
                <a:lnTo>
                  <a:pt x="431801" y="1255713"/>
                </a:lnTo>
                <a:lnTo>
                  <a:pt x="425451" y="1252538"/>
                </a:lnTo>
                <a:lnTo>
                  <a:pt x="420688" y="1249363"/>
                </a:lnTo>
                <a:lnTo>
                  <a:pt x="417513" y="1243013"/>
                </a:lnTo>
                <a:lnTo>
                  <a:pt x="417513" y="1239838"/>
                </a:lnTo>
                <a:lnTo>
                  <a:pt x="420688" y="1235076"/>
                </a:lnTo>
                <a:close/>
                <a:moveTo>
                  <a:pt x="373063" y="1198563"/>
                </a:moveTo>
                <a:lnTo>
                  <a:pt x="377825" y="1198563"/>
                </a:lnTo>
                <a:lnTo>
                  <a:pt x="382588" y="1200150"/>
                </a:lnTo>
                <a:lnTo>
                  <a:pt x="388938" y="1204913"/>
                </a:lnTo>
                <a:lnTo>
                  <a:pt x="392113" y="1211263"/>
                </a:lnTo>
                <a:lnTo>
                  <a:pt x="395288" y="1214438"/>
                </a:lnTo>
                <a:lnTo>
                  <a:pt x="395288" y="1220788"/>
                </a:lnTo>
                <a:lnTo>
                  <a:pt x="392113" y="1225550"/>
                </a:lnTo>
                <a:lnTo>
                  <a:pt x="388938" y="1227138"/>
                </a:lnTo>
                <a:lnTo>
                  <a:pt x="384175" y="1227138"/>
                </a:lnTo>
                <a:lnTo>
                  <a:pt x="377825" y="1225550"/>
                </a:lnTo>
                <a:lnTo>
                  <a:pt x="373063" y="1220788"/>
                </a:lnTo>
                <a:lnTo>
                  <a:pt x="368301" y="1217613"/>
                </a:lnTo>
                <a:lnTo>
                  <a:pt x="366713" y="1211263"/>
                </a:lnTo>
                <a:lnTo>
                  <a:pt x="366713" y="1206500"/>
                </a:lnTo>
                <a:lnTo>
                  <a:pt x="368301" y="1203325"/>
                </a:lnTo>
                <a:close/>
                <a:moveTo>
                  <a:pt x="338138" y="1155700"/>
                </a:moveTo>
                <a:lnTo>
                  <a:pt x="344488" y="1155700"/>
                </a:lnTo>
                <a:lnTo>
                  <a:pt x="347663" y="1160462"/>
                </a:lnTo>
                <a:lnTo>
                  <a:pt x="352426" y="1163638"/>
                </a:lnTo>
                <a:lnTo>
                  <a:pt x="354013" y="1168400"/>
                </a:lnTo>
                <a:lnTo>
                  <a:pt x="355601" y="1174750"/>
                </a:lnTo>
                <a:lnTo>
                  <a:pt x="354013" y="1177925"/>
                </a:lnTo>
                <a:lnTo>
                  <a:pt x="352426" y="1182688"/>
                </a:lnTo>
                <a:lnTo>
                  <a:pt x="347663" y="1182688"/>
                </a:lnTo>
                <a:lnTo>
                  <a:pt x="344488" y="1182688"/>
                </a:lnTo>
                <a:lnTo>
                  <a:pt x="338138" y="1179513"/>
                </a:lnTo>
                <a:lnTo>
                  <a:pt x="333376" y="1176338"/>
                </a:lnTo>
                <a:lnTo>
                  <a:pt x="331788" y="1169988"/>
                </a:lnTo>
                <a:lnTo>
                  <a:pt x="331788" y="1163638"/>
                </a:lnTo>
                <a:lnTo>
                  <a:pt x="331788" y="1160462"/>
                </a:lnTo>
                <a:lnTo>
                  <a:pt x="333376" y="1157287"/>
                </a:lnTo>
                <a:close/>
                <a:moveTo>
                  <a:pt x="306388" y="1117600"/>
                </a:moveTo>
                <a:lnTo>
                  <a:pt x="311151" y="1117600"/>
                </a:lnTo>
                <a:lnTo>
                  <a:pt x="314326" y="1119187"/>
                </a:lnTo>
                <a:lnTo>
                  <a:pt x="319088" y="1120775"/>
                </a:lnTo>
                <a:lnTo>
                  <a:pt x="320676" y="1125537"/>
                </a:lnTo>
                <a:lnTo>
                  <a:pt x="323851" y="1131887"/>
                </a:lnTo>
                <a:lnTo>
                  <a:pt x="323851" y="1135062"/>
                </a:lnTo>
                <a:lnTo>
                  <a:pt x="320676" y="1136650"/>
                </a:lnTo>
                <a:lnTo>
                  <a:pt x="317501" y="1139825"/>
                </a:lnTo>
                <a:lnTo>
                  <a:pt x="312738" y="1139825"/>
                </a:lnTo>
                <a:lnTo>
                  <a:pt x="309563" y="1136650"/>
                </a:lnTo>
                <a:lnTo>
                  <a:pt x="304801" y="1133475"/>
                </a:lnTo>
                <a:lnTo>
                  <a:pt x="303213" y="1128712"/>
                </a:lnTo>
                <a:lnTo>
                  <a:pt x="300038" y="1125537"/>
                </a:lnTo>
                <a:lnTo>
                  <a:pt x="300038" y="1120775"/>
                </a:lnTo>
                <a:lnTo>
                  <a:pt x="303213" y="1119187"/>
                </a:lnTo>
                <a:close/>
                <a:moveTo>
                  <a:pt x="274638" y="1090613"/>
                </a:moveTo>
                <a:lnTo>
                  <a:pt x="277813" y="1090613"/>
                </a:lnTo>
                <a:lnTo>
                  <a:pt x="282575" y="1092200"/>
                </a:lnTo>
                <a:lnTo>
                  <a:pt x="285750" y="1093788"/>
                </a:lnTo>
                <a:lnTo>
                  <a:pt x="288925" y="1096963"/>
                </a:lnTo>
                <a:lnTo>
                  <a:pt x="290513" y="1100138"/>
                </a:lnTo>
                <a:lnTo>
                  <a:pt x="290513" y="1101725"/>
                </a:lnTo>
                <a:lnTo>
                  <a:pt x="288925" y="1104900"/>
                </a:lnTo>
                <a:lnTo>
                  <a:pt x="284163" y="1106488"/>
                </a:lnTo>
                <a:lnTo>
                  <a:pt x="280988" y="1106488"/>
                </a:lnTo>
                <a:lnTo>
                  <a:pt x="276225" y="1104900"/>
                </a:lnTo>
                <a:lnTo>
                  <a:pt x="274638" y="1101725"/>
                </a:lnTo>
                <a:lnTo>
                  <a:pt x="269875" y="1100138"/>
                </a:lnTo>
                <a:lnTo>
                  <a:pt x="269875" y="1096963"/>
                </a:lnTo>
                <a:lnTo>
                  <a:pt x="269875" y="1093788"/>
                </a:lnTo>
                <a:lnTo>
                  <a:pt x="271463" y="1092200"/>
                </a:lnTo>
                <a:close/>
                <a:moveTo>
                  <a:pt x="766763" y="0"/>
                </a:moveTo>
                <a:lnTo>
                  <a:pt x="862013" y="6350"/>
                </a:lnTo>
                <a:lnTo>
                  <a:pt x="954087" y="25400"/>
                </a:lnTo>
                <a:lnTo>
                  <a:pt x="1044575" y="53975"/>
                </a:lnTo>
                <a:lnTo>
                  <a:pt x="1127125" y="90487"/>
                </a:lnTo>
                <a:lnTo>
                  <a:pt x="1203325" y="139700"/>
                </a:lnTo>
                <a:lnTo>
                  <a:pt x="1274763" y="195262"/>
                </a:lnTo>
                <a:lnTo>
                  <a:pt x="1338263" y="258763"/>
                </a:lnTo>
                <a:lnTo>
                  <a:pt x="1395413" y="330200"/>
                </a:lnTo>
                <a:lnTo>
                  <a:pt x="1443037" y="407988"/>
                </a:lnTo>
                <a:lnTo>
                  <a:pt x="1482725" y="490538"/>
                </a:lnTo>
                <a:lnTo>
                  <a:pt x="1511300" y="579438"/>
                </a:lnTo>
                <a:lnTo>
                  <a:pt x="1527175" y="673100"/>
                </a:lnTo>
                <a:lnTo>
                  <a:pt x="1533525" y="769938"/>
                </a:lnTo>
                <a:lnTo>
                  <a:pt x="1527175" y="869950"/>
                </a:lnTo>
                <a:lnTo>
                  <a:pt x="1508125" y="965200"/>
                </a:lnTo>
                <a:lnTo>
                  <a:pt x="1477963" y="1055688"/>
                </a:lnTo>
                <a:lnTo>
                  <a:pt x="1436687" y="1141413"/>
                </a:lnTo>
                <a:lnTo>
                  <a:pt x="1385887" y="1220788"/>
                </a:lnTo>
                <a:lnTo>
                  <a:pt x="1323975" y="1295401"/>
                </a:lnTo>
                <a:lnTo>
                  <a:pt x="1257300" y="1358901"/>
                </a:lnTo>
                <a:lnTo>
                  <a:pt x="1181100" y="1416051"/>
                </a:lnTo>
                <a:lnTo>
                  <a:pt x="1098550" y="1460501"/>
                </a:lnTo>
                <a:lnTo>
                  <a:pt x="1009650" y="1497013"/>
                </a:lnTo>
                <a:lnTo>
                  <a:pt x="989013" y="1497013"/>
                </a:lnTo>
                <a:lnTo>
                  <a:pt x="973137" y="1493838"/>
                </a:lnTo>
                <a:lnTo>
                  <a:pt x="965200" y="1482726"/>
                </a:lnTo>
                <a:lnTo>
                  <a:pt x="958850" y="1473201"/>
                </a:lnTo>
                <a:lnTo>
                  <a:pt x="957263" y="1460501"/>
                </a:lnTo>
                <a:lnTo>
                  <a:pt x="957263" y="1438276"/>
                </a:lnTo>
                <a:lnTo>
                  <a:pt x="957263" y="1404938"/>
                </a:lnTo>
                <a:lnTo>
                  <a:pt x="957263" y="1360488"/>
                </a:lnTo>
                <a:lnTo>
                  <a:pt x="957263" y="1309688"/>
                </a:lnTo>
                <a:lnTo>
                  <a:pt x="957263" y="1249363"/>
                </a:lnTo>
                <a:lnTo>
                  <a:pt x="954087" y="1208088"/>
                </a:lnTo>
                <a:lnTo>
                  <a:pt x="946150" y="1176338"/>
                </a:lnTo>
                <a:lnTo>
                  <a:pt x="936625" y="1147763"/>
                </a:lnTo>
                <a:lnTo>
                  <a:pt x="922337" y="1125538"/>
                </a:lnTo>
                <a:lnTo>
                  <a:pt x="906463" y="1106488"/>
                </a:lnTo>
                <a:lnTo>
                  <a:pt x="944563" y="1101725"/>
                </a:lnTo>
                <a:lnTo>
                  <a:pt x="985837" y="1093788"/>
                </a:lnTo>
                <a:lnTo>
                  <a:pt x="1022350" y="1084263"/>
                </a:lnTo>
                <a:lnTo>
                  <a:pt x="1060450" y="1071563"/>
                </a:lnTo>
                <a:lnTo>
                  <a:pt x="1095375" y="1054100"/>
                </a:lnTo>
                <a:lnTo>
                  <a:pt x="1128713" y="1033463"/>
                </a:lnTo>
                <a:lnTo>
                  <a:pt x="1158875" y="1008063"/>
                </a:lnTo>
                <a:lnTo>
                  <a:pt x="1187450" y="977900"/>
                </a:lnTo>
                <a:lnTo>
                  <a:pt x="1209675" y="941388"/>
                </a:lnTo>
                <a:lnTo>
                  <a:pt x="1228725" y="898525"/>
                </a:lnTo>
                <a:lnTo>
                  <a:pt x="1243013" y="849313"/>
                </a:lnTo>
                <a:lnTo>
                  <a:pt x="1252537" y="792163"/>
                </a:lnTo>
                <a:lnTo>
                  <a:pt x="1255713" y="728663"/>
                </a:lnTo>
                <a:lnTo>
                  <a:pt x="1252537" y="679450"/>
                </a:lnTo>
                <a:lnTo>
                  <a:pt x="1243013" y="635000"/>
                </a:lnTo>
                <a:lnTo>
                  <a:pt x="1227137" y="593725"/>
                </a:lnTo>
                <a:lnTo>
                  <a:pt x="1203325" y="557213"/>
                </a:lnTo>
                <a:lnTo>
                  <a:pt x="1177925" y="522288"/>
                </a:lnTo>
                <a:lnTo>
                  <a:pt x="1181100" y="508000"/>
                </a:lnTo>
                <a:lnTo>
                  <a:pt x="1187450" y="485775"/>
                </a:lnTo>
                <a:lnTo>
                  <a:pt x="1192213" y="454025"/>
                </a:lnTo>
                <a:lnTo>
                  <a:pt x="1192213" y="415925"/>
                </a:lnTo>
                <a:lnTo>
                  <a:pt x="1185863" y="369888"/>
                </a:lnTo>
                <a:lnTo>
                  <a:pt x="1169987" y="319088"/>
                </a:lnTo>
                <a:lnTo>
                  <a:pt x="1166813" y="319088"/>
                </a:lnTo>
                <a:lnTo>
                  <a:pt x="1158875" y="317500"/>
                </a:lnTo>
                <a:lnTo>
                  <a:pt x="1146175" y="317500"/>
                </a:lnTo>
                <a:lnTo>
                  <a:pt x="1130300" y="319088"/>
                </a:lnTo>
                <a:lnTo>
                  <a:pt x="1106487" y="323850"/>
                </a:lnTo>
                <a:lnTo>
                  <a:pt x="1079500" y="333375"/>
                </a:lnTo>
                <a:lnTo>
                  <a:pt x="1044575" y="347663"/>
                </a:lnTo>
                <a:lnTo>
                  <a:pt x="1003300" y="368300"/>
                </a:lnTo>
                <a:lnTo>
                  <a:pt x="958850" y="396875"/>
                </a:lnTo>
                <a:lnTo>
                  <a:pt x="895350" y="384175"/>
                </a:lnTo>
                <a:lnTo>
                  <a:pt x="831850" y="374650"/>
                </a:lnTo>
                <a:lnTo>
                  <a:pt x="766763" y="373063"/>
                </a:lnTo>
                <a:lnTo>
                  <a:pt x="701675" y="374650"/>
                </a:lnTo>
                <a:lnTo>
                  <a:pt x="638175" y="384175"/>
                </a:lnTo>
                <a:lnTo>
                  <a:pt x="574675" y="396875"/>
                </a:lnTo>
                <a:lnTo>
                  <a:pt x="530225" y="368300"/>
                </a:lnTo>
                <a:lnTo>
                  <a:pt x="488950" y="347663"/>
                </a:lnTo>
                <a:lnTo>
                  <a:pt x="454025" y="333375"/>
                </a:lnTo>
                <a:lnTo>
                  <a:pt x="425450" y="323850"/>
                </a:lnTo>
                <a:lnTo>
                  <a:pt x="403225" y="319088"/>
                </a:lnTo>
                <a:lnTo>
                  <a:pt x="387350" y="317500"/>
                </a:lnTo>
                <a:lnTo>
                  <a:pt x="374650" y="317500"/>
                </a:lnTo>
                <a:lnTo>
                  <a:pt x="366713" y="319088"/>
                </a:lnTo>
                <a:lnTo>
                  <a:pt x="363537" y="319088"/>
                </a:lnTo>
                <a:lnTo>
                  <a:pt x="347663" y="369888"/>
                </a:lnTo>
                <a:lnTo>
                  <a:pt x="341313" y="415925"/>
                </a:lnTo>
                <a:lnTo>
                  <a:pt x="341313" y="454025"/>
                </a:lnTo>
                <a:lnTo>
                  <a:pt x="346075" y="485775"/>
                </a:lnTo>
                <a:lnTo>
                  <a:pt x="352425" y="508000"/>
                </a:lnTo>
                <a:lnTo>
                  <a:pt x="355600" y="522288"/>
                </a:lnTo>
                <a:lnTo>
                  <a:pt x="328613" y="557213"/>
                </a:lnTo>
                <a:lnTo>
                  <a:pt x="306387" y="593725"/>
                </a:lnTo>
                <a:lnTo>
                  <a:pt x="290513" y="635000"/>
                </a:lnTo>
                <a:lnTo>
                  <a:pt x="280987" y="679450"/>
                </a:lnTo>
                <a:lnTo>
                  <a:pt x="276225" y="728663"/>
                </a:lnTo>
                <a:lnTo>
                  <a:pt x="280987" y="792163"/>
                </a:lnTo>
                <a:lnTo>
                  <a:pt x="288925" y="849313"/>
                </a:lnTo>
                <a:lnTo>
                  <a:pt x="303213" y="898525"/>
                </a:lnTo>
                <a:lnTo>
                  <a:pt x="323850" y="941388"/>
                </a:lnTo>
                <a:lnTo>
                  <a:pt x="346075" y="977900"/>
                </a:lnTo>
                <a:lnTo>
                  <a:pt x="373063" y="1008063"/>
                </a:lnTo>
                <a:lnTo>
                  <a:pt x="403225" y="1033463"/>
                </a:lnTo>
                <a:lnTo>
                  <a:pt x="438150" y="1054100"/>
                </a:lnTo>
                <a:lnTo>
                  <a:pt x="473075" y="1071563"/>
                </a:lnTo>
                <a:lnTo>
                  <a:pt x="509587" y="1084263"/>
                </a:lnTo>
                <a:lnTo>
                  <a:pt x="547687" y="1093788"/>
                </a:lnTo>
                <a:lnTo>
                  <a:pt x="587375" y="1101725"/>
                </a:lnTo>
                <a:lnTo>
                  <a:pt x="625475" y="1108075"/>
                </a:lnTo>
                <a:lnTo>
                  <a:pt x="611187" y="1125538"/>
                </a:lnTo>
                <a:lnTo>
                  <a:pt x="596900" y="1147763"/>
                </a:lnTo>
                <a:lnTo>
                  <a:pt x="584200" y="1176338"/>
                </a:lnTo>
                <a:lnTo>
                  <a:pt x="579437" y="1211263"/>
                </a:lnTo>
                <a:lnTo>
                  <a:pt x="560387" y="1217613"/>
                </a:lnTo>
                <a:lnTo>
                  <a:pt x="539750" y="1222375"/>
                </a:lnTo>
                <a:lnTo>
                  <a:pt x="515937" y="1228725"/>
                </a:lnTo>
                <a:lnTo>
                  <a:pt x="488950" y="1231900"/>
                </a:lnTo>
                <a:lnTo>
                  <a:pt x="461963" y="1227138"/>
                </a:lnTo>
                <a:lnTo>
                  <a:pt x="433387" y="1219200"/>
                </a:lnTo>
                <a:lnTo>
                  <a:pt x="404813" y="1204913"/>
                </a:lnTo>
                <a:lnTo>
                  <a:pt x="377825" y="1179513"/>
                </a:lnTo>
                <a:lnTo>
                  <a:pt x="354013" y="1147763"/>
                </a:lnTo>
                <a:lnTo>
                  <a:pt x="352425" y="1143000"/>
                </a:lnTo>
                <a:lnTo>
                  <a:pt x="346075" y="1131888"/>
                </a:lnTo>
                <a:lnTo>
                  <a:pt x="333375" y="1117600"/>
                </a:lnTo>
                <a:lnTo>
                  <a:pt x="314325" y="1100138"/>
                </a:lnTo>
                <a:lnTo>
                  <a:pt x="295275" y="1085850"/>
                </a:lnTo>
                <a:lnTo>
                  <a:pt x="268287" y="1073150"/>
                </a:lnTo>
                <a:lnTo>
                  <a:pt x="238125" y="1068388"/>
                </a:lnTo>
                <a:lnTo>
                  <a:pt x="234950" y="1068388"/>
                </a:lnTo>
                <a:lnTo>
                  <a:pt x="228600" y="1068388"/>
                </a:lnTo>
                <a:lnTo>
                  <a:pt x="220663" y="1069975"/>
                </a:lnTo>
                <a:lnTo>
                  <a:pt x="212725" y="1071563"/>
                </a:lnTo>
                <a:lnTo>
                  <a:pt x="204787" y="1076325"/>
                </a:lnTo>
                <a:lnTo>
                  <a:pt x="203200" y="1079500"/>
                </a:lnTo>
                <a:lnTo>
                  <a:pt x="204787" y="1087438"/>
                </a:lnTo>
                <a:lnTo>
                  <a:pt x="212725" y="1100138"/>
                </a:lnTo>
                <a:lnTo>
                  <a:pt x="231775" y="1114425"/>
                </a:lnTo>
                <a:lnTo>
                  <a:pt x="234950" y="1117600"/>
                </a:lnTo>
                <a:lnTo>
                  <a:pt x="246063" y="1122363"/>
                </a:lnTo>
                <a:lnTo>
                  <a:pt x="261937" y="1136650"/>
                </a:lnTo>
                <a:lnTo>
                  <a:pt x="280987" y="1157288"/>
                </a:lnTo>
                <a:lnTo>
                  <a:pt x="298450" y="1185863"/>
                </a:lnTo>
                <a:lnTo>
                  <a:pt x="317500" y="1227138"/>
                </a:lnTo>
                <a:lnTo>
                  <a:pt x="317500" y="1228725"/>
                </a:lnTo>
                <a:lnTo>
                  <a:pt x="320675" y="1235076"/>
                </a:lnTo>
                <a:lnTo>
                  <a:pt x="327025" y="1247776"/>
                </a:lnTo>
                <a:lnTo>
                  <a:pt x="338137" y="1260476"/>
                </a:lnTo>
                <a:lnTo>
                  <a:pt x="349250" y="1274763"/>
                </a:lnTo>
                <a:lnTo>
                  <a:pt x="366713" y="1289051"/>
                </a:lnTo>
                <a:lnTo>
                  <a:pt x="387350" y="1303338"/>
                </a:lnTo>
                <a:lnTo>
                  <a:pt x="412750" y="1312863"/>
                </a:lnTo>
                <a:lnTo>
                  <a:pt x="446087" y="1323976"/>
                </a:lnTo>
                <a:lnTo>
                  <a:pt x="482600" y="1325563"/>
                </a:lnTo>
                <a:lnTo>
                  <a:pt x="525463" y="1325563"/>
                </a:lnTo>
                <a:lnTo>
                  <a:pt x="574675" y="1317626"/>
                </a:lnTo>
                <a:lnTo>
                  <a:pt x="576263" y="1363663"/>
                </a:lnTo>
                <a:lnTo>
                  <a:pt x="576263" y="1404938"/>
                </a:lnTo>
                <a:lnTo>
                  <a:pt x="576263" y="1438276"/>
                </a:lnTo>
                <a:lnTo>
                  <a:pt x="576263" y="1460501"/>
                </a:lnTo>
                <a:lnTo>
                  <a:pt x="574675" y="1473201"/>
                </a:lnTo>
                <a:lnTo>
                  <a:pt x="568325" y="1482726"/>
                </a:lnTo>
                <a:lnTo>
                  <a:pt x="558800" y="1493838"/>
                </a:lnTo>
                <a:lnTo>
                  <a:pt x="544513" y="1497013"/>
                </a:lnTo>
                <a:lnTo>
                  <a:pt x="523875" y="1497013"/>
                </a:lnTo>
                <a:lnTo>
                  <a:pt x="434975" y="1460501"/>
                </a:lnTo>
                <a:lnTo>
                  <a:pt x="352425" y="1416051"/>
                </a:lnTo>
                <a:lnTo>
                  <a:pt x="276225" y="1358901"/>
                </a:lnTo>
                <a:lnTo>
                  <a:pt x="209550" y="1295401"/>
                </a:lnTo>
                <a:lnTo>
                  <a:pt x="147637" y="1220788"/>
                </a:lnTo>
                <a:lnTo>
                  <a:pt x="96837" y="1141413"/>
                </a:lnTo>
                <a:lnTo>
                  <a:pt x="55563" y="1055688"/>
                </a:lnTo>
                <a:lnTo>
                  <a:pt x="25400" y="965200"/>
                </a:lnTo>
                <a:lnTo>
                  <a:pt x="6350" y="869950"/>
                </a:lnTo>
                <a:lnTo>
                  <a:pt x="0" y="769938"/>
                </a:lnTo>
                <a:lnTo>
                  <a:pt x="6350" y="673100"/>
                </a:lnTo>
                <a:lnTo>
                  <a:pt x="22225" y="579438"/>
                </a:lnTo>
                <a:lnTo>
                  <a:pt x="50800" y="490538"/>
                </a:lnTo>
                <a:lnTo>
                  <a:pt x="90487" y="407988"/>
                </a:lnTo>
                <a:lnTo>
                  <a:pt x="136525" y="330200"/>
                </a:lnTo>
                <a:lnTo>
                  <a:pt x="192087" y="258763"/>
                </a:lnTo>
                <a:lnTo>
                  <a:pt x="257175" y="195262"/>
                </a:lnTo>
                <a:lnTo>
                  <a:pt x="328613" y="139700"/>
                </a:lnTo>
                <a:lnTo>
                  <a:pt x="406400" y="90487"/>
                </a:lnTo>
                <a:lnTo>
                  <a:pt x="488950" y="53975"/>
                </a:lnTo>
                <a:lnTo>
                  <a:pt x="579437" y="25400"/>
                </a:lnTo>
                <a:lnTo>
                  <a:pt x="669925" y="63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297520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oad Test Icon"/>
          <p:cNvSpPr>
            <a:spLocks noChangeAspect="1"/>
          </p:cNvSpPr>
          <p:nvPr/>
        </p:nvSpPr>
        <p:spPr bwMode="auto">
          <a:xfrm>
            <a:off x="7324825" y="1062430"/>
            <a:ext cx="4681544" cy="4749665"/>
          </a:xfrm>
          <a:custGeom>
            <a:avLst/>
            <a:gdLst>
              <a:gd name="connsiteX0" fmla="*/ 177244 w 1636713"/>
              <a:gd name="connsiteY0" fmla="*/ 987425 h 1660525"/>
              <a:gd name="connsiteX1" fmla="*/ 308330 w 1636713"/>
              <a:gd name="connsiteY1" fmla="*/ 987425 h 1660525"/>
              <a:gd name="connsiteX2" fmla="*/ 308330 w 1636713"/>
              <a:gd name="connsiteY2" fmla="*/ 1409586 h 1660525"/>
              <a:gd name="connsiteX3" fmla="*/ 466649 w 1636713"/>
              <a:gd name="connsiteY3" fmla="*/ 1249687 h 1660525"/>
              <a:gd name="connsiteX4" fmla="*/ 484188 w 1636713"/>
              <a:gd name="connsiteY4" fmla="*/ 1267017 h 1660525"/>
              <a:gd name="connsiteX5" fmla="*/ 484188 w 1636713"/>
              <a:gd name="connsiteY5" fmla="*/ 1418366 h 1660525"/>
              <a:gd name="connsiteX6" fmla="*/ 308330 w 1636713"/>
              <a:gd name="connsiteY6" fmla="*/ 1594440 h 1660525"/>
              <a:gd name="connsiteX7" fmla="*/ 242094 w 1636713"/>
              <a:gd name="connsiteY7" fmla="*/ 1660525 h 1660525"/>
              <a:gd name="connsiteX8" fmla="*/ 177244 w 1636713"/>
              <a:gd name="connsiteY8" fmla="*/ 1594440 h 1660525"/>
              <a:gd name="connsiteX9" fmla="*/ 0 w 1636713"/>
              <a:gd name="connsiteY9" fmla="*/ 1418366 h 1660525"/>
              <a:gd name="connsiteX10" fmla="*/ 0 w 1636713"/>
              <a:gd name="connsiteY10" fmla="*/ 1267017 h 1660525"/>
              <a:gd name="connsiteX11" fmla="*/ 17539 w 1636713"/>
              <a:gd name="connsiteY11" fmla="*/ 1249687 h 1660525"/>
              <a:gd name="connsiteX12" fmla="*/ 177244 w 1636713"/>
              <a:gd name="connsiteY12" fmla="*/ 1410741 h 1660525"/>
              <a:gd name="connsiteX13" fmla="*/ 404813 w 1636713"/>
              <a:gd name="connsiteY13" fmla="*/ 0 h 1660525"/>
              <a:gd name="connsiteX14" fmla="*/ 839788 w 1636713"/>
              <a:gd name="connsiteY14" fmla="*/ 0 h 1660525"/>
              <a:gd name="connsiteX15" fmla="*/ 1273176 w 1636713"/>
              <a:gd name="connsiteY15" fmla="*/ 0 h 1660525"/>
              <a:gd name="connsiteX16" fmla="*/ 1273176 w 1636713"/>
              <a:gd name="connsiteY16" fmla="*/ 155575 h 1660525"/>
              <a:gd name="connsiteX17" fmla="*/ 1123951 w 1636713"/>
              <a:gd name="connsiteY17" fmla="*/ 155575 h 1660525"/>
              <a:gd name="connsiteX18" fmla="*/ 1123951 w 1636713"/>
              <a:gd name="connsiteY18" fmla="*/ 484188 h 1660525"/>
              <a:gd name="connsiteX19" fmla="*/ 1636713 w 1636713"/>
              <a:gd name="connsiteY19" fmla="*/ 1370013 h 1660525"/>
              <a:gd name="connsiteX20" fmla="*/ 1482726 w 1636713"/>
              <a:gd name="connsiteY20" fmla="*/ 1635125 h 1660525"/>
              <a:gd name="connsiteX21" fmla="*/ 839788 w 1636713"/>
              <a:gd name="connsiteY21" fmla="*/ 1635125 h 1660525"/>
              <a:gd name="connsiteX22" fmla="*/ 426597 w 1636713"/>
              <a:gd name="connsiteY22" fmla="*/ 1635125 h 1660525"/>
              <a:gd name="connsiteX23" fmla="*/ 601663 w 1636713"/>
              <a:gd name="connsiteY23" fmla="*/ 1460124 h 1660525"/>
              <a:gd name="connsiteX24" fmla="*/ 601663 w 1636713"/>
              <a:gd name="connsiteY24" fmla="*/ 1088476 h 1660525"/>
              <a:gd name="connsiteX25" fmla="*/ 815976 w 1636713"/>
              <a:gd name="connsiteY25" fmla="*/ 717550 h 1660525"/>
              <a:gd name="connsiteX26" fmla="*/ 1112838 w 1636713"/>
              <a:gd name="connsiteY26" fmla="*/ 717550 h 1660525"/>
              <a:gd name="connsiteX27" fmla="*/ 996951 w 1636713"/>
              <a:gd name="connsiteY27" fmla="*/ 519113 h 1660525"/>
              <a:gd name="connsiteX28" fmla="*/ 993776 w 1636713"/>
              <a:gd name="connsiteY28" fmla="*/ 155575 h 1660525"/>
              <a:gd name="connsiteX29" fmla="*/ 839788 w 1636713"/>
              <a:gd name="connsiteY29" fmla="*/ 155575 h 1660525"/>
              <a:gd name="connsiteX30" fmla="*/ 684213 w 1636713"/>
              <a:gd name="connsiteY30" fmla="*/ 155575 h 1660525"/>
              <a:gd name="connsiteX31" fmla="*/ 681038 w 1636713"/>
              <a:gd name="connsiteY31" fmla="*/ 519113 h 1660525"/>
              <a:gd name="connsiteX32" fmla="*/ 409437 w 1636713"/>
              <a:gd name="connsiteY32" fmla="*/ 988482 h 1660525"/>
              <a:gd name="connsiteX33" fmla="*/ 409437 w 1636713"/>
              <a:gd name="connsiteY33" fmla="*/ 890587 h 1660525"/>
              <a:gd name="connsiteX34" fmla="*/ 317933 w 1636713"/>
              <a:gd name="connsiteY34" fmla="*/ 890587 h 1660525"/>
              <a:gd name="connsiteX35" fmla="*/ 552450 w 1636713"/>
              <a:gd name="connsiteY35" fmla="*/ 484188 h 1660525"/>
              <a:gd name="connsiteX36" fmla="*/ 552450 w 1636713"/>
              <a:gd name="connsiteY36" fmla="*/ 155575 h 1660525"/>
              <a:gd name="connsiteX37" fmla="*/ 404813 w 1636713"/>
              <a:gd name="connsiteY37" fmla="*/ 155575 h 16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36713" h="1660525">
                <a:moveTo>
                  <a:pt x="177244" y="987425"/>
                </a:moveTo>
                <a:lnTo>
                  <a:pt x="308330" y="987425"/>
                </a:lnTo>
                <a:lnTo>
                  <a:pt x="308330" y="1409586"/>
                </a:lnTo>
                <a:lnTo>
                  <a:pt x="466649" y="1249687"/>
                </a:lnTo>
                <a:lnTo>
                  <a:pt x="484188" y="1267017"/>
                </a:lnTo>
                <a:lnTo>
                  <a:pt x="484188" y="1418366"/>
                </a:lnTo>
                <a:lnTo>
                  <a:pt x="308330" y="1594440"/>
                </a:lnTo>
                <a:lnTo>
                  <a:pt x="242094" y="1660525"/>
                </a:lnTo>
                <a:lnTo>
                  <a:pt x="177244" y="1594440"/>
                </a:lnTo>
                <a:lnTo>
                  <a:pt x="0" y="1418366"/>
                </a:lnTo>
                <a:lnTo>
                  <a:pt x="0" y="1267017"/>
                </a:lnTo>
                <a:lnTo>
                  <a:pt x="17539" y="1249687"/>
                </a:lnTo>
                <a:lnTo>
                  <a:pt x="177244" y="1410741"/>
                </a:lnTo>
                <a:close/>
                <a:moveTo>
                  <a:pt x="404813" y="0"/>
                </a:moveTo>
                <a:lnTo>
                  <a:pt x="839788" y="0"/>
                </a:lnTo>
                <a:lnTo>
                  <a:pt x="1273176" y="0"/>
                </a:lnTo>
                <a:lnTo>
                  <a:pt x="1273176" y="155575"/>
                </a:lnTo>
                <a:lnTo>
                  <a:pt x="1123951" y="155575"/>
                </a:lnTo>
                <a:lnTo>
                  <a:pt x="1123951" y="484188"/>
                </a:lnTo>
                <a:lnTo>
                  <a:pt x="1636713" y="1370013"/>
                </a:lnTo>
                <a:lnTo>
                  <a:pt x="1482726" y="1635125"/>
                </a:lnTo>
                <a:lnTo>
                  <a:pt x="839788" y="1635125"/>
                </a:lnTo>
                <a:lnTo>
                  <a:pt x="426597" y="1635125"/>
                </a:lnTo>
                <a:lnTo>
                  <a:pt x="601663" y="1460124"/>
                </a:lnTo>
                <a:lnTo>
                  <a:pt x="601663" y="1088476"/>
                </a:lnTo>
                <a:lnTo>
                  <a:pt x="815976" y="717550"/>
                </a:lnTo>
                <a:lnTo>
                  <a:pt x="1112838" y="717550"/>
                </a:lnTo>
                <a:lnTo>
                  <a:pt x="996951" y="519113"/>
                </a:lnTo>
                <a:lnTo>
                  <a:pt x="993776" y="155575"/>
                </a:lnTo>
                <a:lnTo>
                  <a:pt x="839788" y="155575"/>
                </a:lnTo>
                <a:lnTo>
                  <a:pt x="684213" y="155575"/>
                </a:lnTo>
                <a:lnTo>
                  <a:pt x="681038" y="519113"/>
                </a:lnTo>
                <a:lnTo>
                  <a:pt x="409437" y="988482"/>
                </a:lnTo>
                <a:lnTo>
                  <a:pt x="409437" y="890587"/>
                </a:lnTo>
                <a:lnTo>
                  <a:pt x="317933" y="890587"/>
                </a:lnTo>
                <a:lnTo>
                  <a:pt x="552450" y="484188"/>
                </a:lnTo>
                <a:lnTo>
                  <a:pt x="552450" y="155575"/>
                </a:lnTo>
                <a:lnTo>
                  <a:pt x="404813" y="155575"/>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Title 2"/>
          <p:cNvSpPr>
            <a:spLocks noGrp="1"/>
          </p:cNvSpPr>
          <p:nvPr>
            <p:ph type="title"/>
          </p:nvPr>
        </p:nvSpPr>
        <p:spPr/>
        <p:txBody>
          <a:bodyPr/>
          <a:lstStyle/>
          <a:p>
            <a:r>
              <a:rPr lang="en-US" dirty="0" smtClean="0"/>
              <a:t>Load testing</a:t>
            </a:r>
            <a:endParaRPr lang="en-US" dirty="0"/>
          </a:p>
        </p:txBody>
      </p:sp>
      <p:grpSp>
        <p:nvGrpSpPr>
          <p:cNvPr id="7" name="Group 6"/>
          <p:cNvGrpSpPr/>
          <p:nvPr/>
        </p:nvGrpSpPr>
        <p:grpSpPr>
          <a:xfrm>
            <a:off x="1041915" y="1817958"/>
            <a:ext cx="6619795" cy="461665"/>
            <a:chOff x="1041915" y="1817958"/>
            <a:chExt cx="6619795" cy="461665"/>
          </a:xfrm>
        </p:grpSpPr>
        <p:sp>
          <p:nvSpPr>
            <p:cNvPr id="5" name="Freeform 4"/>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 name="TextBox 5"/>
            <p:cNvSpPr txBox="1"/>
            <p:nvPr/>
          </p:nvSpPr>
          <p:spPr>
            <a:xfrm>
              <a:off x="1578543" y="1817958"/>
              <a:ext cx="6083167" cy="461665"/>
            </a:xfrm>
            <a:prstGeom prst="rect">
              <a:avLst/>
            </a:prstGeom>
            <a:noFill/>
          </p:spPr>
          <p:txBody>
            <a:bodyPr wrap="square" rtlCol="0">
              <a:spAutoFit/>
            </a:bodyPr>
            <a:lstStyle/>
            <a:p>
              <a:r>
                <a:rPr lang="en-US" sz="2400" dirty="0" smtClean="0"/>
                <a:t>Record a Web Performance Test (</a:t>
              </a:r>
              <a:r>
                <a:rPr lang="en-US" sz="2400" dirty="0" smtClean="0">
                  <a:hlinkClick r:id="rId2"/>
                </a:rPr>
                <a:t>link</a:t>
              </a:r>
              <a:r>
                <a:rPr lang="en-US" sz="2400" dirty="0" smtClean="0"/>
                <a:t>)</a:t>
              </a:r>
              <a:endParaRPr lang="en-US" sz="2400" dirty="0"/>
            </a:p>
          </p:txBody>
        </p:sp>
      </p:grpSp>
      <p:grpSp>
        <p:nvGrpSpPr>
          <p:cNvPr id="8" name="Group 7"/>
          <p:cNvGrpSpPr/>
          <p:nvPr/>
        </p:nvGrpSpPr>
        <p:grpSpPr>
          <a:xfrm>
            <a:off x="1041915" y="2549478"/>
            <a:ext cx="6619795" cy="461665"/>
            <a:chOff x="1041915" y="1817958"/>
            <a:chExt cx="6619795" cy="461665"/>
          </a:xfrm>
        </p:grpSpPr>
        <p:sp>
          <p:nvSpPr>
            <p:cNvPr id="9" name="Freeform 8"/>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TextBox 9"/>
            <p:cNvSpPr txBox="1"/>
            <p:nvPr/>
          </p:nvSpPr>
          <p:spPr>
            <a:xfrm>
              <a:off x="1578543" y="1817958"/>
              <a:ext cx="6083167" cy="461665"/>
            </a:xfrm>
            <a:prstGeom prst="rect">
              <a:avLst/>
            </a:prstGeom>
            <a:noFill/>
          </p:spPr>
          <p:txBody>
            <a:bodyPr wrap="square" rtlCol="0">
              <a:spAutoFit/>
            </a:bodyPr>
            <a:lstStyle/>
            <a:p>
              <a:r>
                <a:rPr lang="en-US" sz="2400" dirty="0" smtClean="0"/>
                <a:t>Create and run a load test (</a:t>
              </a:r>
              <a:r>
                <a:rPr lang="en-US" sz="2400" dirty="0" smtClean="0">
                  <a:hlinkClick r:id="rId3"/>
                </a:rPr>
                <a:t>link</a:t>
              </a:r>
              <a:r>
                <a:rPr lang="en-US" sz="2400" dirty="0" smtClean="0"/>
                <a:t>)</a:t>
              </a:r>
            </a:p>
          </p:txBody>
        </p:sp>
      </p:grpSp>
      <p:grpSp>
        <p:nvGrpSpPr>
          <p:cNvPr id="11" name="Group 10"/>
          <p:cNvGrpSpPr/>
          <p:nvPr/>
        </p:nvGrpSpPr>
        <p:grpSpPr>
          <a:xfrm>
            <a:off x="1041915" y="3280998"/>
            <a:ext cx="9295618" cy="461665"/>
            <a:chOff x="1041915" y="1817958"/>
            <a:chExt cx="9295618" cy="461665"/>
          </a:xfrm>
        </p:grpSpPr>
        <p:sp>
          <p:nvSpPr>
            <p:cNvPr id="12" name="Freeform 11"/>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3" name="TextBox 12"/>
            <p:cNvSpPr txBox="1"/>
            <p:nvPr/>
          </p:nvSpPr>
          <p:spPr>
            <a:xfrm>
              <a:off x="1578543" y="1817958"/>
              <a:ext cx="8758990" cy="461665"/>
            </a:xfrm>
            <a:prstGeom prst="rect">
              <a:avLst/>
            </a:prstGeom>
            <a:noFill/>
          </p:spPr>
          <p:txBody>
            <a:bodyPr wrap="square" rtlCol="0">
              <a:spAutoFit/>
            </a:bodyPr>
            <a:lstStyle/>
            <a:p>
              <a:r>
                <a:rPr lang="en-US" sz="2400" dirty="0" smtClean="0"/>
                <a:t>Edit the Solution’s </a:t>
              </a:r>
              <a:r>
                <a:rPr lang="en-US" sz="2400" b="1" dirty="0" err="1" smtClean="0"/>
                <a:t>Local.testsettings</a:t>
              </a:r>
              <a:r>
                <a:rPr lang="en-US" sz="2400" dirty="0" smtClean="0"/>
                <a:t> to use </a:t>
              </a:r>
              <a:r>
                <a:rPr lang="en-US" sz="2400" b="1" dirty="0" smtClean="0"/>
                <a:t>Visual Studio Online</a:t>
              </a:r>
            </a:p>
          </p:txBody>
        </p:sp>
      </p:grpSp>
      <p:grpSp>
        <p:nvGrpSpPr>
          <p:cNvPr id="14" name="Group 13"/>
          <p:cNvGrpSpPr/>
          <p:nvPr/>
        </p:nvGrpSpPr>
        <p:grpSpPr>
          <a:xfrm>
            <a:off x="1041915" y="4012518"/>
            <a:ext cx="9295618" cy="461665"/>
            <a:chOff x="1041915" y="1817958"/>
            <a:chExt cx="9295618" cy="461665"/>
          </a:xfrm>
        </p:grpSpPr>
        <p:sp>
          <p:nvSpPr>
            <p:cNvPr id="15" name="Freeform 14"/>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6" name="TextBox 15"/>
            <p:cNvSpPr txBox="1"/>
            <p:nvPr/>
          </p:nvSpPr>
          <p:spPr>
            <a:xfrm>
              <a:off x="1578543" y="1817958"/>
              <a:ext cx="8758990" cy="461665"/>
            </a:xfrm>
            <a:prstGeom prst="rect">
              <a:avLst/>
            </a:prstGeom>
            <a:noFill/>
          </p:spPr>
          <p:txBody>
            <a:bodyPr wrap="square" rtlCol="0">
              <a:spAutoFit/>
            </a:bodyPr>
            <a:lstStyle/>
            <a:p>
              <a:r>
                <a:rPr lang="en-US" sz="2400" dirty="0" smtClean="0"/>
                <a:t>Run the Load Test on Visual Studio Online</a:t>
              </a:r>
            </a:p>
          </p:txBody>
        </p:sp>
      </p:grpSp>
      <p:grpSp>
        <p:nvGrpSpPr>
          <p:cNvPr id="17" name="Group 16"/>
          <p:cNvGrpSpPr/>
          <p:nvPr/>
        </p:nvGrpSpPr>
        <p:grpSpPr>
          <a:xfrm>
            <a:off x="1041915" y="4744038"/>
            <a:ext cx="9295618" cy="461665"/>
            <a:chOff x="1041915" y="1817958"/>
            <a:chExt cx="9295618" cy="461665"/>
          </a:xfrm>
        </p:grpSpPr>
        <p:sp>
          <p:nvSpPr>
            <p:cNvPr id="18" name="Freeform 17"/>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9" name="TextBox 18"/>
            <p:cNvSpPr txBox="1"/>
            <p:nvPr/>
          </p:nvSpPr>
          <p:spPr>
            <a:xfrm>
              <a:off x="1578543" y="1817958"/>
              <a:ext cx="8758990" cy="461665"/>
            </a:xfrm>
            <a:prstGeom prst="rect">
              <a:avLst/>
            </a:prstGeom>
            <a:noFill/>
          </p:spPr>
          <p:txBody>
            <a:bodyPr wrap="square" rtlCol="0">
              <a:spAutoFit/>
            </a:bodyPr>
            <a:lstStyle/>
            <a:p>
              <a:r>
                <a:rPr lang="en-US" sz="2400" dirty="0" smtClean="0"/>
                <a:t>Download the Report for Analysis</a:t>
              </a:r>
            </a:p>
          </p:txBody>
        </p:sp>
      </p:grpSp>
    </p:spTree>
    <p:extLst>
      <p:ext uri="{BB962C8B-B14F-4D97-AF65-F5344CB8AC3E}">
        <p14:creationId xmlns:p14="http://schemas.microsoft.com/office/powerpoint/2010/main" val="342795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Load Testing your </a:t>
            </a:r>
            <a:r>
              <a:rPr lang="en-US" dirty="0" smtClean="0"/>
              <a:t>Web </a:t>
            </a:r>
            <a:r>
              <a:rPr lang="en-US" dirty="0"/>
              <a:t>Applications using </a:t>
            </a:r>
            <a:r>
              <a:rPr lang="en-US" dirty="0" smtClean="0"/>
              <a:t>Visual </a:t>
            </a:r>
            <a:r>
              <a:rPr lang="en-US" dirty="0"/>
              <a:t>Studio Online</a:t>
            </a:r>
          </a:p>
        </p:txBody>
      </p:sp>
    </p:spTree>
    <p:extLst>
      <p:ext uri="{BB962C8B-B14F-4D97-AF65-F5344CB8AC3E}">
        <p14:creationId xmlns:p14="http://schemas.microsoft.com/office/powerpoint/2010/main" val="22591046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grpSp>
        <p:nvGrpSpPr>
          <p:cNvPr id="3" name="Group 2"/>
          <p:cNvGrpSpPr/>
          <p:nvPr/>
        </p:nvGrpSpPr>
        <p:grpSpPr>
          <a:xfrm>
            <a:off x="822961" y="1562099"/>
            <a:ext cx="10515598" cy="4539099"/>
            <a:chOff x="822961" y="1266711"/>
            <a:chExt cx="11199917" cy="4834488"/>
          </a:xfrm>
        </p:grpSpPr>
        <p:grpSp>
          <p:nvGrpSpPr>
            <p:cNvPr id="12" name="Group 11"/>
            <p:cNvGrpSpPr/>
            <p:nvPr/>
          </p:nvGrpSpPr>
          <p:grpSpPr>
            <a:xfrm>
              <a:off x="822961" y="1266711"/>
              <a:ext cx="6934651" cy="919420"/>
              <a:chOff x="819980" y="1619155"/>
              <a:chExt cx="8291016" cy="1099252"/>
            </a:xfrm>
          </p:grpSpPr>
          <p:sp>
            <p:nvSpPr>
              <p:cNvPr id="20" name="Rectangle 19"/>
              <p:cNvSpPr/>
              <p:nvPr/>
            </p:nvSpPr>
            <p:spPr>
              <a:xfrm>
                <a:off x="2148653" y="1937948"/>
                <a:ext cx="6962343" cy="461665"/>
              </a:xfrm>
              <a:prstGeom prst="rect">
                <a:avLst/>
              </a:prstGeom>
            </p:spPr>
            <p:txBody>
              <a:bodyPr wrap="square">
                <a:spAutoFit/>
              </a:bodyPr>
              <a:lstStyle/>
              <a:p>
                <a:r>
                  <a:rPr lang="en-US" sz="2400" dirty="0" smtClean="0">
                    <a:latin typeface="Segoe Light" panose="020B0302040504020203" pitchFamily="34" charset="0"/>
                  </a:rPr>
                  <a:t>Overview</a:t>
                </a:r>
                <a:endParaRPr lang="en-US" sz="2400" dirty="0">
                  <a:latin typeface="Segoe Light" panose="020B0302040504020203" pitchFamily="34" charset="0"/>
                </a:endParaRPr>
              </a:p>
            </p:txBody>
          </p:sp>
          <p:grpSp>
            <p:nvGrpSpPr>
              <p:cNvPr id="10" name="Group 9"/>
              <p:cNvGrpSpPr/>
              <p:nvPr/>
            </p:nvGrpSpPr>
            <p:grpSpPr>
              <a:xfrm>
                <a:off x="819980" y="1619155"/>
                <a:ext cx="1099252" cy="1099252"/>
                <a:chOff x="819980" y="1619155"/>
                <a:chExt cx="1099252" cy="1099252"/>
              </a:xfrm>
            </p:grpSpPr>
            <p:sp>
              <p:nvSpPr>
                <p:cNvPr id="18" name="Green Square Tile"/>
                <p:cNvSpPr>
                  <a:spLocks noChangeAspect="1"/>
                </p:cNvSpPr>
                <p:nvPr/>
              </p:nvSpPr>
              <p:spPr>
                <a:xfrm>
                  <a:off x="819980" y="1619155"/>
                  <a:ext cx="1099252" cy="109925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24" name="All Items Icon"/>
                <p:cNvSpPr>
                  <a:spLocks noChangeAspect="1"/>
                </p:cNvSpPr>
                <p:nvPr/>
              </p:nvSpPr>
              <p:spPr>
                <a:xfrm>
                  <a:off x="1162285" y="1961758"/>
                  <a:ext cx="431790" cy="433335"/>
                </a:xfrm>
                <a:custGeom>
                  <a:avLst/>
                  <a:gdLst>
                    <a:gd name="connsiteX0" fmla="*/ 1671124 w 2134875"/>
                    <a:gd name="connsiteY0" fmla="*/ 1678764 h 2142515"/>
                    <a:gd name="connsiteX1" fmla="*/ 2134875 w 2134875"/>
                    <a:gd name="connsiteY1" fmla="*/ 1678764 h 2142515"/>
                    <a:gd name="connsiteX2" fmla="*/ 2134875 w 2134875"/>
                    <a:gd name="connsiteY2" fmla="*/ 2142515 h 2142515"/>
                    <a:gd name="connsiteX3" fmla="*/ 1671124 w 2134875"/>
                    <a:gd name="connsiteY3" fmla="*/ 2142515 h 2142515"/>
                    <a:gd name="connsiteX4" fmla="*/ 1114082 w 2134875"/>
                    <a:gd name="connsiteY4" fmla="*/ 1678764 h 2142515"/>
                    <a:gd name="connsiteX5" fmla="*/ 1577833 w 2134875"/>
                    <a:gd name="connsiteY5" fmla="*/ 1678764 h 2142515"/>
                    <a:gd name="connsiteX6" fmla="*/ 1577833 w 2134875"/>
                    <a:gd name="connsiteY6" fmla="*/ 2142515 h 2142515"/>
                    <a:gd name="connsiteX7" fmla="*/ 1114082 w 2134875"/>
                    <a:gd name="connsiteY7" fmla="*/ 2142515 h 2142515"/>
                    <a:gd name="connsiteX8" fmla="*/ 557041 w 2134875"/>
                    <a:gd name="connsiteY8" fmla="*/ 1678764 h 2142515"/>
                    <a:gd name="connsiteX9" fmla="*/ 1020792 w 2134875"/>
                    <a:gd name="connsiteY9" fmla="*/ 1678764 h 2142515"/>
                    <a:gd name="connsiteX10" fmla="*/ 1020792 w 2134875"/>
                    <a:gd name="connsiteY10" fmla="*/ 2142515 h 2142515"/>
                    <a:gd name="connsiteX11" fmla="*/ 557041 w 2134875"/>
                    <a:gd name="connsiteY11" fmla="*/ 2142515 h 2142515"/>
                    <a:gd name="connsiteX12" fmla="*/ 0 w 2134875"/>
                    <a:gd name="connsiteY12" fmla="*/ 1678764 h 2142515"/>
                    <a:gd name="connsiteX13" fmla="*/ 463751 w 2134875"/>
                    <a:gd name="connsiteY13" fmla="*/ 1678764 h 2142515"/>
                    <a:gd name="connsiteX14" fmla="*/ 463751 w 2134875"/>
                    <a:gd name="connsiteY14" fmla="*/ 2142515 h 2142515"/>
                    <a:gd name="connsiteX15" fmla="*/ 0 w 2134875"/>
                    <a:gd name="connsiteY15" fmla="*/ 2142515 h 2142515"/>
                    <a:gd name="connsiteX16" fmla="*/ 1671124 w 2134875"/>
                    <a:gd name="connsiteY16" fmla="*/ 1114456 h 2142515"/>
                    <a:gd name="connsiteX17" fmla="*/ 2134875 w 2134875"/>
                    <a:gd name="connsiteY17" fmla="*/ 1114456 h 2142515"/>
                    <a:gd name="connsiteX18" fmla="*/ 2134875 w 2134875"/>
                    <a:gd name="connsiteY18" fmla="*/ 1578207 h 2142515"/>
                    <a:gd name="connsiteX19" fmla="*/ 1671124 w 2134875"/>
                    <a:gd name="connsiteY19" fmla="*/ 1578207 h 2142515"/>
                    <a:gd name="connsiteX20" fmla="*/ 1114082 w 2134875"/>
                    <a:gd name="connsiteY20" fmla="*/ 1114456 h 2142515"/>
                    <a:gd name="connsiteX21" fmla="*/ 1577833 w 2134875"/>
                    <a:gd name="connsiteY21" fmla="*/ 1114456 h 2142515"/>
                    <a:gd name="connsiteX22" fmla="*/ 1577833 w 2134875"/>
                    <a:gd name="connsiteY22" fmla="*/ 1578207 h 2142515"/>
                    <a:gd name="connsiteX23" fmla="*/ 1114082 w 2134875"/>
                    <a:gd name="connsiteY23" fmla="*/ 1578207 h 2142515"/>
                    <a:gd name="connsiteX24" fmla="*/ 557041 w 2134875"/>
                    <a:gd name="connsiteY24" fmla="*/ 1114456 h 2142515"/>
                    <a:gd name="connsiteX25" fmla="*/ 1020792 w 2134875"/>
                    <a:gd name="connsiteY25" fmla="*/ 1114456 h 2142515"/>
                    <a:gd name="connsiteX26" fmla="*/ 1020792 w 2134875"/>
                    <a:gd name="connsiteY26" fmla="*/ 1578207 h 2142515"/>
                    <a:gd name="connsiteX27" fmla="*/ 557041 w 2134875"/>
                    <a:gd name="connsiteY27" fmla="*/ 1578207 h 2142515"/>
                    <a:gd name="connsiteX28" fmla="*/ 0 w 2134875"/>
                    <a:gd name="connsiteY28" fmla="*/ 1114456 h 2142515"/>
                    <a:gd name="connsiteX29" fmla="*/ 463751 w 2134875"/>
                    <a:gd name="connsiteY29" fmla="*/ 1114456 h 2142515"/>
                    <a:gd name="connsiteX30" fmla="*/ 463751 w 2134875"/>
                    <a:gd name="connsiteY30" fmla="*/ 1578207 h 2142515"/>
                    <a:gd name="connsiteX31" fmla="*/ 0 w 2134875"/>
                    <a:gd name="connsiteY31" fmla="*/ 1578207 h 2142515"/>
                    <a:gd name="connsiteX32" fmla="*/ 1671124 w 2134875"/>
                    <a:gd name="connsiteY32" fmla="*/ 556260 h 2142515"/>
                    <a:gd name="connsiteX33" fmla="*/ 2134875 w 2134875"/>
                    <a:gd name="connsiteY33" fmla="*/ 556260 h 2142515"/>
                    <a:gd name="connsiteX34" fmla="*/ 2134875 w 2134875"/>
                    <a:gd name="connsiteY34" fmla="*/ 1020011 h 2142515"/>
                    <a:gd name="connsiteX35" fmla="*/ 1671124 w 2134875"/>
                    <a:gd name="connsiteY35" fmla="*/ 1020011 h 2142515"/>
                    <a:gd name="connsiteX36" fmla="*/ 1114082 w 2134875"/>
                    <a:gd name="connsiteY36" fmla="*/ 556260 h 2142515"/>
                    <a:gd name="connsiteX37" fmla="*/ 1577833 w 2134875"/>
                    <a:gd name="connsiteY37" fmla="*/ 556260 h 2142515"/>
                    <a:gd name="connsiteX38" fmla="*/ 1577833 w 2134875"/>
                    <a:gd name="connsiteY38" fmla="*/ 1020011 h 2142515"/>
                    <a:gd name="connsiteX39" fmla="*/ 1114082 w 2134875"/>
                    <a:gd name="connsiteY39" fmla="*/ 1020011 h 2142515"/>
                    <a:gd name="connsiteX40" fmla="*/ 557041 w 2134875"/>
                    <a:gd name="connsiteY40" fmla="*/ 556260 h 2142515"/>
                    <a:gd name="connsiteX41" fmla="*/ 1020792 w 2134875"/>
                    <a:gd name="connsiteY41" fmla="*/ 556260 h 2142515"/>
                    <a:gd name="connsiteX42" fmla="*/ 1020792 w 2134875"/>
                    <a:gd name="connsiteY42" fmla="*/ 1020011 h 2142515"/>
                    <a:gd name="connsiteX43" fmla="*/ 557041 w 2134875"/>
                    <a:gd name="connsiteY43" fmla="*/ 1020011 h 2142515"/>
                    <a:gd name="connsiteX44" fmla="*/ 0 w 2134875"/>
                    <a:gd name="connsiteY44" fmla="*/ 556260 h 2142515"/>
                    <a:gd name="connsiteX45" fmla="*/ 463751 w 2134875"/>
                    <a:gd name="connsiteY45" fmla="*/ 556260 h 2142515"/>
                    <a:gd name="connsiteX46" fmla="*/ 463751 w 2134875"/>
                    <a:gd name="connsiteY46" fmla="*/ 1020011 h 2142515"/>
                    <a:gd name="connsiteX47" fmla="*/ 0 w 2134875"/>
                    <a:gd name="connsiteY47" fmla="*/ 1020011 h 2142515"/>
                    <a:gd name="connsiteX48" fmla="*/ 1671124 w 2134875"/>
                    <a:gd name="connsiteY48" fmla="*/ 0 h 2142515"/>
                    <a:gd name="connsiteX49" fmla="*/ 2134875 w 2134875"/>
                    <a:gd name="connsiteY49" fmla="*/ 0 h 2142515"/>
                    <a:gd name="connsiteX50" fmla="*/ 2134875 w 2134875"/>
                    <a:gd name="connsiteY50" fmla="*/ 463751 h 2142515"/>
                    <a:gd name="connsiteX51" fmla="*/ 1671124 w 2134875"/>
                    <a:gd name="connsiteY51" fmla="*/ 463751 h 2142515"/>
                    <a:gd name="connsiteX52" fmla="*/ 1114082 w 2134875"/>
                    <a:gd name="connsiteY52" fmla="*/ 0 h 2142515"/>
                    <a:gd name="connsiteX53" fmla="*/ 1577833 w 2134875"/>
                    <a:gd name="connsiteY53" fmla="*/ 0 h 2142515"/>
                    <a:gd name="connsiteX54" fmla="*/ 1577833 w 2134875"/>
                    <a:gd name="connsiteY54" fmla="*/ 463751 h 2142515"/>
                    <a:gd name="connsiteX55" fmla="*/ 1114082 w 2134875"/>
                    <a:gd name="connsiteY55" fmla="*/ 463751 h 2142515"/>
                    <a:gd name="connsiteX56" fmla="*/ 557041 w 2134875"/>
                    <a:gd name="connsiteY56" fmla="*/ 0 h 2142515"/>
                    <a:gd name="connsiteX57" fmla="*/ 1020792 w 2134875"/>
                    <a:gd name="connsiteY57" fmla="*/ 0 h 2142515"/>
                    <a:gd name="connsiteX58" fmla="*/ 1020792 w 2134875"/>
                    <a:gd name="connsiteY58" fmla="*/ 463751 h 2142515"/>
                    <a:gd name="connsiteX59" fmla="*/ 557041 w 2134875"/>
                    <a:gd name="connsiteY59" fmla="*/ 463751 h 2142515"/>
                    <a:gd name="connsiteX60" fmla="*/ 0 w 2134875"/>
                    <a:gd name="connsiteY60" fmla="*/ 0 h 2142515"/>
                    <a:gd name="connsiteX61" fmla="*/ 463751 w 2134875"/>
                    <a:gd name="connsiteY61" fmla="*/ 0 h 2142515"/>
                    <a:gd name="connsiteX62" fmla="*/ 463751 w 2134875"/>
                    <a:gd name="connsiteY62" fmla="*/ 463751 h 2142515"/>
                    <a:gd name="connsiteX63" fmla="*/ 0 w 2134875"/>
                    <a:gd name="connsiteY63" fmla="*/ 463751 h 21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34875" h="2142515">
                      <a:moveTo>
                        <a:pt x="1671124" y="1678764"/>
                      </a:moveTo>
                      <a:lnTo>
                        <a:pt x="2134875" y="1678764"/>
                      </a:lnTo>
                      <a:lnTo>
                        <a:pt x="2134875" y="2142515"/>
                      </a:lnTo>
                      <a:lnTo>
                        <a:pt x="1671124" y="2142515"/>
                      </a:lnTo>
                      <a:close/>
                      <a:moveTo>
                        <a:pt x="1114082" y="1678764"/>
                      </a:moveTo>
                      <a:lnTo>
                        <a:pt x="1577833" y="1678764"/>
                      </a:lnTo>
                      <a:lnTo>
                        <a:pt x="1577833" y="2142515"/>
                      </a:lnTo>
                      <a:lnTo>
                        <a:pt x="1114082" y="2142515"/>
                      </a:lnTo>
                      <a:close/>
                      <a:moveTo>
                        <a:pt x="557041" y="1678764"/>
                      </a:moveTo>
                      <a:lnTo>
                        <a:pt x="1020792" y="1678764"/>
                      </a:lnTo>
                      <a:lnTo>
                        <a:pt x="1020792" y="2142515"/>
                      </a:lnTo>
                      <a:lnTo>
                        <a:pt x="557041" y="2142515"/>
                      </a:lnTo>
                      <a:close/>
                      <a:moveTo>
                        <a:pt x="0" y="1678764"/>
                      </a:moveTo>
                      <a:lnTo>
                        <a:pt x="463751" y="1678764"/>
                      </a:lnTo>
                      <a:lnTo>
                        <a:pt x="463751" y="2142515"/>
                      </a:lnTo>
                      <a:lnTo>
                        <a:pt x="0" y="2142515"/>
                      </a:lnTo>
                      <a:close/>
                      <a:moveTo>
                        <a:pt x="1671124" y="1114456"/>
                      </a:moveTo>
                      <a:lnTo>
                        <a:pt x="2134875" y="1114456"/>
                      </a:lnTo>
                      <a:lnTo>
                        <a:pt x="2134875" y="1578207"/>
                      </a:lnTo>
                      <a:lnTo>
                        <a:pt x="1671124" y="1578207"/>
                      </a:lnTo>
                      <a:close/>
                      <a:moveTo>
                        <a:pt x="1114082" y="1114456"/>
                      </a:moveTo>
                      <a:lnTo>
                        <a:pt x="1577833" y="1114456"/>
                      </a:lnTo>
                      <a:lnTo>
                        <a:pt x="1577833" y="1578207"/>
                      </a:lnTo>
                      <a:lnTo>
                        <a:pt x="1114082" y="1578207"/>
                      </a:lnTo>
                      <a:close/>
                      <a:moveTo>
                        <a:pt x="557041" y="1114456"/>
                      </a:moveTo>
                      <a:lnTo>
                        <a:pt x="1020792" y="1114456"/>
                      </a:lnTo>
                      <a:lnTo>
                        <a:pt x="1020792" y="1578207"/>
                      </a:lnTo>
                      <a:lnTo>
                        <a:pt x="557041" y="1578207"/>
                      </a:lnTo>
                      <a:close/>
                      <a:moveTo>
                        <a:pt x="0" y="1114456"/>
                      </a:moveTo>
                      <a:lnTo>
                        <a:pt x="463751" y="1114456"/>
                      </a:lnTo>
                      <a:lnTo>
                        <a:pt x="463751" y="1578207"/>
                      </a:lnTo>
                      <a:lnTo>
                        <a:pt x="0" y="1578207"/>
                      </a:lnTo>
                      <a:close/>
                      <a:moveTo>
                        <a:pt x="1671124" y="556260"/>
                      </a:moveTo>
                      <a:lnTo>
                        <a:pt x="2134875" y="556260"/>
                      </a:lnTo>
                      <a:lnTo>
                        <a:pt x="2134875" y="1020011"/>
                      </a:lnTo>
                      <a:lnTo>
                        <a:pt x="1671124" y="1020011"/>
                      </a:lnTo>
                      <a:close/>
                      <a:moveTo>
                        <a:pt x="1114082" y="556260"/>
                      </a:moveTo>
                      <a:lnTo>
                        <a:pt x="1577833" y="556260"/>
                      </a:lnTo>
                      <a:lnTo>
                        <a:pt x="1577833" y="1020011"/>
                      </a:lnTo>
                      <a:lnTo>
                        <a:pt x="1114082" y="1020011"/>
                      </a:lnTo>
                      <a:close/>
                      <a:moveTo>
                        <a:pt x="557041" y="556260"/>
                      </a:moveTo>
                      <a:lnTo>
                        <a:pt x="1020792" y="556260"/>
                      </a:lnTo>
                      <a:lnTo>
                        <a:pt x="1020792" y="1020011"/>
                      </a:lnTo>
                      <a:lnTo>
                        <a:pt x="557041" y="1020011"/>
                      </a:lnTo>
                      <a:close/>
                      <a:moveTo>
                        <a:pt x="0" y="556260"/>
                      </a:moveTo>
                      <a:lnTo>
                        <a:pt x="463751" y="556260"/>
                      </a:lnTo>
                      <a:lnTo>
                        <a:pt x="463751" y="1020011"/>
                      </a:lnTo>
                      <a:lnTo>
                        <a:pt x="0" y="1020011"/>
                      </a:lnTo>
                      <a:close/>
                      <a:moveTo>
                        <a:pt x="1671124" y="0"/>
                      </a:moveTo>
                      <a:lnTo>
                        <a:pt x="2134875" y="0"/>
                      </a:lnTo>
                      <a:lnTo>
                        <a:pt x="2134875" y="463751"/>
                      </a:lnTo>
                      <a:lnTo>
                        <a:pt x="1671124" y="463751"/>
                      </a:lnTo>
                      <a:close/>
                      <a:moveTo>
                        <a:pt x="1114082" y="0"/>
                      </a:moveTo>
                      <a:lnTo>
                        <a:pt x="1577833" y="0"/>
                      </a:lnTo>
                      <a:lnTo>
                        <a:pt x="1577833" y="463751"/>
                      </a:lnTo>
                      <a:lnTo>
                        <a:pt x="1114082" y="463751"/>
                      </a:lnTo>
                      <a:close/>
                      <a:moveTo>
                        <a:pt x="557041" y="0"/>
                      </a:moveTo>
                      <a:lnTo>
                        <a:pt x="1020792" y="0"/>
                      </a:lnTo>
                      <a:lnTo>
                        <a:pt x="1020792" y="463751"/>
                      </a:lnTo>
                      <a:lnTo>
                        <a:pt x="557041" y="463751"/>
                      </a:lnTo>
                      <a:close/>
                      <a:moveTo>
                        <a:pt x="0" y="0"/>
                      </a:moveTo>
                      <a:lnTo>
                        <a:pt x="463751" y="0"/>
                      </a:lnTo>
                      <a:lnTo>
                        <a:pt x="463751" y="463751"/>
                      </a:lnTo>
                      <a:lnTo>
                        <a:pt x="0" y="4637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grpSp>
          <p:nvGrpSpPr>
            <p:cNvPr id="21" name="Continuous Integration"/>
            <p:cNvGrpSpPr/>
            <p:nvPr/>
          </p:nvGrpSpPr>
          <p:grpSpPr>
            <a:xfrm>
              <a:off x="822961" y="3217263"/>
              <a:ext cx="11199917" cy="919420"/>
              <a:chOff x="838200" y="1877435"/>
              <a:chExt cx="16708159" cy="1371600"/>
            </a:xfrm>
          </p:grpSpPr>
          <p:sp>
            <p:nvSpPr>
              <p:cNvPr id="27" name="Green Square Tile"/>
              <p:cNvSpPr>
                <a:spLocks noChangeAspect="1"/>
              </p:cNvSpPr>
              <p:nvPr/>
            </p:nvSpPr>
            <p:spPr>
              <a:xfrm>
                <a:off x="838200" y="1877435"/>
                <a:ext cx="1371601"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8" name="Freeform 27"/>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29" name="Rectangle 28"/>
              <p:cNvSpPr/>
              <p:nvPr/>
            </p:nvSpPr>
            <p:spPr>
              <a:xfrm>
                <a:off x="2496062" y="2196467"/>
                <a:ext cx="15050297" cy="733536"/>
              </a:xfrm>
              <a:prstGeom prst="rect">
                <a:avLst/>
              </a:prstGeom>
            </p:spPr>
            <p:txBody>
              <a:bodyPr wrap="square">
                <a:spAutoFit/>
              </a:bodyPr>
              <a:lstStyle/>
              <a:p>
                <a:r>
                  <a:rPr lang="en-US" sz="2400" dirty="0">
                    <a:latin typeface="Segoe Light" panose="020B0302040504020203" pitchFamily="34" charset="0"/>
                  </a:rPr>
                  <a:t>Continuous Deployment with Visual Studio Online and </a:t>
                </a:r>
                <a:r>
                  <a:rPr lang="en-US" sz="2400" dirty="0" smtClean="0">
                    <a:latin typeface="Segoe Light" panose="020B0302040504020203" pitchFamily="34" charset="0"/>
                  </a:rPr>
                  <a:t>Azure </a:t>
                </a:r>
                <a:r>
                  <a:rPr lang="en-US" sz="2400" dirty="0">
                    <a:latin typeface="Segoe Light" panose="020B0302040504020203" pitchFamily="34" charset="0"/>
                  </a:rPr>
                  <a:t>Websites</a:t>
                </a:r>
              </a:p>
            </p:txBody>
          </p:sp>
        </p:grpSp>
        <p:grpSp>
          <p:nvGrpSpPr>
            <p:cNvPr id="30" name="Applicaiton Insights"/>
            <p:cNvGrpSpPr/>
            <p:nvPr/>
          </p:nvGrpSpPr>
          <p:grpSpPr>
            <a:xfrm>
              <a:off x="822961" y="4199521"/>
              <a:ext cx="8295769" cy="919420"/>
              <a:chOff x="838200" y="4808123"/>
              <a:chExt cx="12375719" cy="1371600"/>
            </a:xfrm>
          </p:grpSpPr>
          <p:sp>
            <p:nvSpPr>
              <p:cNvPr id="31" name="XBOX Live Green Square Tile"/>
              <p:cNvSpPr>
                <a:spLocks noChangeAspect="1"/>
              </p:cNvSpPr>
              <p:nvPr/>
            </p:nvSpPr>
            <p:spPr>
              <a:xfrm>
                <a:off x="838200" y="4808123"/>
                <a:ext cx="1371601"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2"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p:cNvSpPr/>
              <p:nvPr/>
            </p:nvSpPr>
            <p:spPr>
              <a:xfrm>
                <a:off x="2496064" y="5127155"/>
                <a:ext cx="10717855" cy="733536"/>
              </a:xfrm>
              <a:prstGeom prst="rect">
                <a:avLst/>
              </a:prstGeom>
            </p:spPr>
            <p:txBody>
              <a:bodyPr wrap="square">
                <a:spAutoFit/>
              </a:bodyPr>
              <a:lstStyle/>
              <a:p>
                <a:r>
                  <a:rPr lang="en-US" sz="2400" dirty="0" smtClean="0">
                    <a:latin typeface="Segoe Light" panose="020B0302040504020203" pitchFamily="34" charset="0"/>
                  </a:rPr>
                  <a:t>Monitoring </a:t>
                </a:r>
                <a:r>
                  <a:rPr lang="en-US" sz="2400" dirty="0">
                    <a:latin typeface="Segoe Light" panose="020B0302040504020203" pitchFamily="34" charset="0"/>
                  </a:rPr>
                  <a:t>web apps with </a:t>
                </a:r>
                <a:r>
                  <a:rPr lang="en-US" sz="2400" dirty="0" smtClean="0">
                    <a:latin typeface="Segoe Light" panose="020B0302040504020203" pitchFamily="34" charset="0"/>
                  </a:rPr>
                  <a:t>Application Insights</a:t>
                </a:r>
                <a:endParaRPr lang="en-US" sz="2400" dirty="0">
                  <a:latin typeface="Segoe Light" panose="020B0302040504020203" pitchFamily="34" charset="0"/>
                </a:endParaRPr>
              </a:p>
            </p:txBody>
          </p:sp>
        </p:grpSp>
        <p:grpSp>
          <p:nvGrpSpPr>
            <p:cNvPr id="34" name="Load Testing"/>
            <p:cNvGrpSpPr/>
            <p:nvPr/>
          </p:nvGrpSpPr>
          <p:grpSpPr>
            <a:xfrm>
              <a:off x="822961" y="5181779"/>
              <a:ext cx="11199917" cy="919420"/>
              <a:chOff x="838200" y="3945989"/>
              <a:chExt cx="13155554" cy="1079961"/>
            </a:xfrm>
          </p:grpSpPr>
          <p:sp>
            <p:nvSpPr>
              <p:cNvPr id="36" name="Orange Square Tile"/>
              <p:cNvSpPr>
                <a:spLocks noChangeAspect="1"/>
              </p:cNvSpPr>
              <p:nvPr/>
            </p:nvSpPr>
            <p:spPr>
              <a:xfrm>
                <a:off x="838200" y="3945989"/>
                <a:ext cx="1079961" cy="10799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8"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39" name="Rectangle 38"/>
              <p:cNvSpPr/>
              <p:nvPr/>
            </p:nvSpPr>
            <p:spPr>
              <a:xfrm>
                <a:off x="2143557" y="4197186"/>
                <a:ext cx="11850197" cy="577566"/>
              </a:xfrm>
              <a:prstGeom prst="rect">
                <a:avLst/>
              </a:prstGeom>
            </p:spPr>
            <p:txBody>
              <a:bodyPr wrap="square">
                <a:spAutoFit/>
              </a:bodyPr>
              <a:lstStyle/>
              <a:p>
                <a:r>
                  <a:rPr lang="en-US" sz="2400" dirty="0" smtClean="0">
                    <a:latin typeface="Segoe Light" panose="020B0302040504020203" pitchFamily="34" charset="0"/>
                  </a:rPr>
                  <a:t>Load Testing your Web Applications using Visual Studio Online</a:t>
                </a:r>
                <a:endParaRPr lang="en-US" sz="2400" dirty="0">
                  <a:latin typeface="Segoe Light" panose="020B0302040504020203" pitchFamily="34" charset="0"/>
                </a:endParaRPr>
              </a:p>
            </p:txBody>
          </p:sp>
        </p:grpSp>
        <p:grpSp>
          <p:nvGrpSpPr>
            <p:cNvPr id="40" name="VMs"/>
            <p:cNvGrpSpPr/>
            <p:nvPr/>
          </p:nvGrpSpPr>
          <p:grpSpPr>
            <a:xfrm>
              <a:off x="822961" y="2229917"/>
              <a:ext cx="9188162" cy="919420"/>
              <a:chOff x="822961" y="1639367"/>
              <a:chExt cx="9188162" cy="919420"/>
            </a:xfrm>
          </p:grpSpPr>
          <p:sp>
            <p:nvSpPr>
              <p:cNvPr id="41" name="Rectangle 40"/>
              <p:cNvSpPr/>
              <p:nvPr/>
            </p:nvSpPr>
            <p:spPr>
              <a:xfrm>
                <a:off x="1934270" y="1868245"/>
                <a:ext cx="8076853" cy="461665"/>
              </a:xfrm>
              <a:prstGeom prst="rect">
                <a:avLst/>
              </a:prstGeom>
            </p:spPr>
            <p:txBody>
              <a:bodyPr wrap="square">
                <a:spAutoFit/>
              </a:bodyPr>
              <a:lstStyle/>
              <a:p>
                <a:r>
                  <a:rPr lang="en-US" sz="2400" dirty="0" smtClean="0">
                    <a:latin typeface="Segoe Light" panose="020B0302040504020203" pitchFamily="34" charset="0"/>
                  </a:rPr>
                  <a:t>Creating Dev/Test VMs in Azure</a:t>
                </a:r>
                <a:endParaRPr lang="en-US" sz="2400" dirty="0">
                  <a:latin typeface="Segoe Light" panose="020B0302040504020203" pitchFamily="34" charset="0"/>
                </a:endParaRPr>
              </a:p>
            </p:txBody>
          </p:sp>
          <p:grpSp>
            <p:nvGrpSpPr>
              <p:cNvPr id="42" name="Group 41"/>
              <p:cNvGrpSpPr/>
              <p:nvPr/>
            </p:nvGrpSpPr>
            <p:grpSpPr>
              <a:xfrm>
                <a:off x="822961" y="1639367"/>
                <a:ext cx="919419" cy="919420"/>
                <a:chOff x="822961" y="1639367"/>
                <a:chExt cx="919419" cy="919420"/>
              </a:xfrm>
            </p:grpSpPr>
            <p:sp>
              <p:nvSpPr>
                <p:cNvPr id="43" name="Green Square Tile"/>
                <p:cNvSpPr>
                  <a:spLocks noChangeAspect="1"/>
                </p:cNvSpPr>
                <p:nvPr/>
              </p:nvSpPr>
              <p:spPr>
                <a:xfrm>
                  <a:off x="822961" y="1639367"/>
                  <a:ext cx="919419" cy="91942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4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grpSp>
    </p:spTree>
    <p:extLst>
      <p:ext uri="{BB962C8B-B14F-4D97-AF65-F5344CB8AC3E}">
        <p14:creationId xmlns:p14="http://schemas.microsoft.com/office/powerpoint/2010/main" val="3699517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 do</a:t>
            </a:r>
            <a:endParaRPr lang="en-US" dirty="0"/>
          </a:p>
        </p:txBody>
      </p:sp>
      <p:sp>
        <p:nvSpPr>
          <p:cNvPr id="6" name="Content Placeholder 5"/>
          <p:cNvSpPr>
            <a:spLocks noGrp="1"/>
          </p:cNvSpPr>
          <p:nvPr>
            <p:ph idx="1"/>
          </p:nvPr>
        </p:nvSpPr>
        <p:spPr>
          <a:xfrm>
            <a:off x="838200" y="1825625"/>
            <a:ext cx="6666571" cy="4351338"/>
          </a:xfrm>
        </p:spPr>
        <p:txBody>
          <a:bodyPr>
            <a:normAutofit fontScale="92500" lnSpcReduction="10000"/>
          </a:bodyPr>
          <a:lstStyle/>
          <a:p>
            <a:pPr marL="0" indent="0">
              <a:buNone/>
            </a:pPr>
            <a:r>
              <a:rPr lang="en-US" dirty="0" smtClean="0"/>
              <a:t>A Startup?  Sign up for </a:t>
            </a:r>
            <a:r>
              <a:rPr lang="en-US" dirty="0" err="1" smtClean="0">
                <a:hlinkClick r:id="rId2"/>
              </a:rPr>
              <a:t>BizSpark</a:t>
            </a:r>
            <a:r>
              <a:rPr lang="en-US" dirty="0" smtClean="0"/>
              <a:t>! Ask me for an enrollment code to expedite it!</a:t>
            </a:r>
          </a:p>
          <a:p>
            <a:pPr marL="0" indent="0">
              <a:buNone/>
            </a:pPr>
            <a:endParaRPr lang="en-US" dirty="0" smtClean="0"/>
          </a:p>
          <a:p>
            <a:pPr marL="0" indent="0">
              <a:buNone/>
            </a:pPr>
            <a:r>
              <a:rPr lang="en-US" dirty="0" smtClean="0"/>
              <a:t>Create an Azure Account by signing up for a </a:t>
            </a:r>
            <a:r>
              <a:rPr lang="en-US" dirty="0" smtClean="0">
                <a:hlinkClick r:id="rId3"/>
              </a:rPr>
              <a:t>free trial</a:t>
            </a:r>
            <a:r>
              <a:rPr lang="en-US" dirty="0" smtClean="0"/>
              <a:t>, or using your </a:t>
            </a:r>
            <a:r>
              <a:rPr lang="en-US" dirty="0" smtClean="0">
                <a:hlinkClick r:id="rId4"/>
              </a:rPr>
              <a:t>MSDN benefit</a:t>
            </a:r>
            <a:endParaRPr lang="en-US" dirty="0"/>
          </a:p>
          <a:p>
            <a:pPr marL="0" indent="0">
              <a:buNone/>
            </a:pPr>
            <a:endParaRPr lang="en-US" dirty="0"/>
          </a:p>
          <a:p>
            <a:pPr marL="0" indent="0">
              <a:buNone/>
            </a:pPr>
            <a:r>
              <a:rPr lang="en-US" dirty="0" smtClean="0"/>
              <a:t>Create a Visual Studio Online Account at </a:t>
            </a:r>
            <a:r>
              <a:rPr lang="en-US" dirty="0" smtClean="0">
                <a:hlinkClick r:id="rId5"/>
              </a:rPr>
              <a:t>visualstudio.com</a:t>
            </a:r>
            <a:endParaRPr lang="en-US" dirty="0" smtClean="0"/>
          </a:p>
          <a:p>
            <a:pPr marL="0" indent="0">
              <a:buNone/>
            </a:pPr>
            <a:endParaRPr lang="en-US" dirty="0"/>
          </a:p>
          <a:p>
            <a:pPr marL="0" indent="0">
              <a:buNone/>
            </a:pPr>
            <a:r>
              <a:rPr lang="en-US" dirty="0" smtClean="0"/>
              <a:t>Get Started!</a:t>
            </a:r>
          </a:p>
          <a:p>
            <a:pPr marL="0" indent="0">
              <a:buNone/>
            </a:pP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3517" y="0"/>
            <a:ext cx="4568483" cy="6858000"/>
          </a:xfrm>
          <a:prstGeom prst="rect">
            <a:avLst/>
          </a:prstGeom>
        </p:spPr>
      </p:pic>
    </p:spTree>
    <p:extLst>
      <p:ext uri="{BB962C8B-B14F-4D97-AF65-F5344CB8AC3E}">
        <p14:creationId xmlns:p14="http://schemas.microsoft.com/office/powerpoint/2010/main" val="38281391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427" y="349885"/>
            <a:ext cx="5307531" cy="1325563"/>
          </a:xfrm>
        </p:spPr>
        <p:txBody>
          <a:bodyPr/>
          <a:lstStyle/>
          <a:p>
            <a:r>
              <a:rPr lang="en-US" dirty="0" smtClean="0"/>
              <a:t>Get the files from </a:t>
            </a:r>
            <a:r>
              <a:rPr lang="en-US" dirty="0" err="1" smtClean="0"/>
              <a:t>github</a:t>
            </a:r>
            <a:endParaRPr lang="en-US" dirty="0"/>
          </a:p>
        </p:txBody>
      </p:sp>
      <p:sp>
        <p:nvSpPr>
          <p:cNvPr id="3" name="Content Placeholder 2"/>
          <p:cNvSpPr>
            <a:spLocks noGrp="1"/>
          </p:cNvSpPr>
          <p:nvPr>
            <p:ph idx="1"/>
          </p:nvPr>
        </p:nvSpPr>
        <p:spPr>
          <a:xfrm>
            <a:off x="838200" y="1825625"/>
            <a:ext cx="6399998" cy="4351338"/>
          </a:xfrm>
        </p:spPr>
        <p:txBody>
          <a:bodyPr/>
          <a:lstStyle/>
          <a:p>
            <a:pPr marL="0" indent="0">
              <a:buNone/>
            </a:pPr>
            <a:r>
              <a:rPr lang="en-US" dirty="0" smtClean="0"/>
              <a:t>You can grab a copy of the slides and demos here:</a:t>
            </a:r>
            <a:br>
              <a:rPr lang="en-US" dirty="0" smtClean="0"/>
            </a:br>
            <a:r>
              <a:rPr lang="en-US" dirty="0" smtClean="0"/>
              <a:t/>
            </a:r>
            <a:br>
              <a:rPr lang="en-US" dirty="0" smtClean="0"/>
            </a:br>
            <a:r>
              <a:rPr lang="en-US" dirty="0" smtClean="0">
                <a:hlinkClick r:id="rId2"/>
              </a:rPr>
              <a:t>http://aka.ms/AzureDevOpsVSOZip</a:t>
            </a:r>
            <a:endParaRPr lang="en-US" dirty="0" smtClean="0"/>
          </a:p>
          <a:p>
            <a:pPr marL="0" indent="0">
              <a:buNone/>
            </a:pPr>
            <a:endParaRPr lang="en-US" dirty="0"/>
          </a:p>
          <a:p>
            <a:pPr marL="0" indent="0">
              <a:buNone/>
            </a:pPr>
            <a:r>
              <a:rPr lang="en-US" dirty="0" smtClean="0"/>
              <a:t>Or the </a:t>
            </a:r>
            <a:r>
              <a:rPr lang="en-US" dirty="0" err="1" smtClean="0"/>
              <a:t>GitHub</a:t>
            </a:r>
            <a:r>
              <a:rPr lang="en-US" dirty="0" smtClean="0"/>
              <a:t> Repo at:</a:t>
            </a:r>
          </a:p>
          <a:p>
            <a:pPr marL="0" indent="0">
              <a:buNone/>
            </a:pPr>
            <a:endParaRPr lang="en-US" dirty="0"/>
          </a:p>
          <a:p>
            <a:pPr marL="0" indent="0">
              <a:buNone/>
            </a:pPr>
            <a:r>
              <a:rPr lang="en-US" dirty="0" smtClean="0">
                <a:hlinkClick r:id="rId3"/>
              </a:rPr>
              <a:t>http://aka.ms/AzureDevOpsVSO</a:t>
            </a:r>
            <a:r>
              <a:rPr lang="en-US" dirty="0" smtClean="0"/>
              <a:t> </a:t>
            </a:r>
            <a:endParaRPr lang="en-US" dirty="0"/>
          </a:p>
        </p:txBody>
      </p:sp>
      <p:pic>
        <p:nvPicPr>
          <p:cNvPr id="5" name="Picture 4"/>
          <p:cNvPicPr>
            <a:picLocks noChangeAspect="1"/>
          </p:cNvPicPr>
          <p:nvPr/>
        </p:nvPicPr>
        <p:blipFill>
          <a:blip r:embed="rId4"/>
          <a:stretch>
            <a:fillRect/>
          </a:stretch>
        </p:blipFill>
        <p:spPr>
          <a:xfrm>
            <a:off x="8113946" y="349885"/>
            <a:ext cx="3933825" cy="6381750"/>
          </a:xfrm>
          <a:prstGeom prst="rect">
            <a:avLst/>
          </a:prstGeom>
        </p:spPr>
      </p:pic>
      <p:sp>
        <p:nvSpPr>
          <p:cNvPr id="7" name="Freeform 6"/>
          <p:cNvSpPr>
            <a:spLocks/>
          </p:cNvSpPr>
          <p:nvPr/>
        </p:nvSpPr>
        <p:spPr bwMode="auto">
          <a:xfrm>
            <a:off x="880712" y="567891"/>
            <a:ext cx="828241" cy="808522"/>
          </a:xfrm>
          <a:custGeom>
            <a:avLst/>
            <a:gdLst>
              <a:gd name="connsiteX0" fmla="*/ 488951 w 1533525"/>
              <a:gd name="connsiteY0" fmla="*/ 1243013 h 1497013"/>
              <a:gd name="connsiteX1" fmla="*/ 496888 w 1533525"/>
              <a:gd name="connsiteY1" fmla="*/ 1243013 h 1497013"/>
              <a:gd name="connsiteX2" fmla="*/ 503238 w 1533525"/>
              <a:gd name="connsiteY2" fmla="*/ 1243013 h 1497013"/>
              <a:gd name="connsiteX3" fmla="*/ 506413 w 1533525"/>
              <a:gd name="connsiteY3" fmla="*/ 1246188 h 1497013"/>
              <a:gd name="connsiteX4" fmla="*/ 511175 w 1533525"/>
              <a:gd name="connsiteY4" fmla="*/ 1249363 h 1497013"/>
              <a:gd name="connsiteX5" fmla="*/ 512763 w 1533525"/>
              <a:gd name="connsiteY5" fmla="*/ 1254126 h 1497013"/>
              <a:gd name="connsiteX6" fmla="*/ 511175 w 1533525"/>
              <a:gd name="connsiteY6" fmla="*/ 1257301 h 1497013"/>
              <a:gd name="connsiteX7" fmla="*/ 506413 w 1533525"/>
              <a:gd name="connsiteY7" fmla="*/ 1262064 h 1497013"/>
              <a:gd name="connsiteX8" fmla="*/ 503238 w 1533525"/>
              <a:gd name="connsiteY8" fmla="*/ 1263651 h 1497013"/>
              <a:gd name="connsiteX9" fmla="*/ 496888 w 1533525"/>
              <a:gd name="connsiteY9" fmla="*/ 1266826 h 1497013"/>
              <a:gd name="connsiteX10" fmla="*/ 490538 w 1533525"/>
              <a:gd name="connsiteY10" fmla="*/ 1263651 h 1497013"/>
              <a:gd name="connsiteX11" fmla="*/ 484188 w 1533525"/>
              <a:gd name="connsiteY11" fmla="*/ 1262064 h 1497013"/>
              <a:gd name="connsiteX12" fmla="*/ 481013 w 1533525"/>
              <a:gd name="connsiteY12" fmla="*/ 1257301 h 1497013"/>
              <a:gd name="connsiteX13" fmla="*/ 481013 w 1533525"/>
              <a:gd name="connsiteY13" fmla="*/ 1254126 h 1497013"/>
              <a:gd name="connsiteX14" fmla="*/ 481013 w 1533525"/>
              <a:gd name="connsiteY14" fmla="*/ 1249363 h 1497013"/>
              <a:gd name="connsiteX15" fmla="*/ 484188 w 1533525"/>
              <a:gd name="connsiteY15" fmla="*/ 1246188 h 1497013"/>
              <a:gd name="connsiteX16" fmla="*/ 552451 w 1533525"/>
              <a:gd name="connsiteY16" fmla="*/ 1235075 h 1497013"/>
              <a:gd name="connsiteX17" fmla="*/ 560388 w 1533525"/>
              <a:gd name="connsiteY17" fmla="*/ 1235075 h 1497013"/>
              <a:gd name="connsiteX18" fmla="*/ 565151 w 1533525"/>
              <a:gd name="connsiteY18" fmla="*/ 1238250 h 1497013"/>
              <a:gd name="connsiteX19" fmla="*/ 568325 w 1533525"/>
              <a:gd name="connsiteY19" fmla="*/ 1239838 h 1497013"/>
              <a:gd name="connsiteX20" fmla="*/ 569913 w 1533525"/>
              <a:gd name="connsiteY20" fmla="*/ 1243013 h 1497013"/>
              <a:gd name="connsiteX21" fmla="*/ 569913 w 1533525"/>
              <a:gd name="connsiteY21" fmla="*/ 1247775 h 1497013"/>
              <a:gd name="connsiteX22" fmla="*/ 568325 w 1533525"/>
              <a:gd name="connsiteY22" fmla="*/ 1252538 h 1497013"/>
              <a:gd name="connsiteX23" fmla="*/ 561975 w 1533525"/>
              <a:gd name="connsiteY23" fmla="*/ 1255713 h 1497013"/>
              <a:gd name="connsiteX24" fmla="*/ 555625 w 1533525"/>
              <a:gd name="connsiteY24" fmla="*/ 1257300 h 1497013"/>
              <a:gd name="connsiteX25" fmla="*/ 550863 w 1533525"/>
              <a:gd name="connsiteY25" fmla="*/ 1257300 h 1497013"/>
              <a:gd name="connsiteX26" fmla="*/ 544513 w 1533525"/>
              <a:gd name="connsiteY26" fmla="*/ 1257300 h 1497013"/>
              <a:gd name="connsiteX27" fmla="*/ 539751 w 1533525"/>
              <a:gd name="connsiteY27" fmla="*/ 1254125 h 1497013"/>
              <a:gd name="connsiteX28" fmla="*/ 538163 w 1533525"/>
              <a:gd name="connsiteY28" fmla="*/ 1249363 h 1497013"/>
              <a:gd name="connsiteX29" fmla="*/ 539751 w 1533525"/>
              <a:gd name="connsiteY29" fmla="*/ 1246188 h 1497013"/>
              <a:gd name="connsiteX30" fmla="*/ 541338 w 1533525"/>
              <a:gd name="connsiteY30" fmla="*/ 1241425 h 1497013"/>
              <a:gd name="connsiteX31" fmla="*/ 546101 w 1533525"/>
              <a:gd name="connsiteY31" fmla="*/ 1238250 h 1497013"/>
              <a:gd name="connsiteX32" fmla="*/ 425451 w 1533525"/>
              <a:gd name="connsiteY32" fmla="*/ 1233488 h 1497013"/>
              <a:gd name="connsiteX33" fmla="*/ 431801 w 1533525"/>
              <a:gd name="connsiteY33" fmla="*/ 1233488 h 1497013"/>
              <a:gd name="connsiteX34" fmla="*/ 438151 w 1533525"/>
              <a:gd name="connsiteY34" fmla="*/ 1233488 h 1497013"/>
              <a:gd name="connsiteX35" fmla="*/ 444501 w 1533525"/>
              <a:gd name="connsiteY35" fmla="*/ 1235076 h 1497013"/>
              <a:gd name="connsiteX36" fmla="*/ 447675 w 1533525"/>
              <a:gd name="connsiteY36" fmla="*/ 1239838 h 1497013"/>
              <a:gd name="connsiteX37" fmla="*/ 449263 w 1533525"/>
              <a:gd name="connsiteY37" fmla="*/ 1246188 h 1497013"/>
              <a:gd name="connsiteX38" fmla="*/ 449263 w 1533525"/>
              <a:gd name="connsiteY38" fmla="*/ 1249363 h 1497013"/>
              <a:gd name="connsiteX39" fmla="*/ 447675 w 1533525"/>
              <a:gd name="connsiteY39" fmla="*/ 1254126 h 1497013"/>
              <a:gd name="connsiteX40" fmla="*/ 444501 w 1533525"/>
              <a:gd name="connsiteY40" fmla="*/ 1255713 h 1497013"/>
              <a:gd name="connsiteX41" fmla="*/ 438151 w 1533525"/>
              <a:gd name="connsiteY41" fmla="*/ 1255713 h 1497013"/>
              <a:gd name="connsiteX42" fmla="*/ 431801 w 1533525"/>
              <a:gd name="connsiteY42" fmla="*/ 1255713 h 1497013"/>
              <a:gd name="connsiteX43" fmla="*/ 425451 w 1533525"/>
              <a:gd name="connsiteY43" fmla="*/ 1252538 h 1497013"/>
              <a:gd name="connsiteX44" fmla="*/ 420688 w 1533525"/>
              <a:gd name="connsiteY44" fmla="*/ 1249363 h 1497013"/>
              <a:gd name="connsiteX45" fmla="*/ 417513 w 1533525"/>
              <a:gd name="connsiteY45" fmla="*/ 1243013 h 1497013"/>
              <a:gd name="connsiteX46" fmla="*/ 417513 w 1533525"/>
              <a:gd name="connsiteY46" fmla="*/ 1239838 h 1497013"/>
              <a:gd name="connsiteX47" fmla="*/ 420688 w 1533525"/>
              <a:gd name="connsiteY47" fmla="*/ 1235076 h 1497013"/>
              <a:gd name="connsiteX48" fmla="*/ 373063 w 1533525"/>
              <a:gd name="connsiteY48" fmla="*/ 1198563 h 1497013"/>
              <a:gd name="connsiteX49" fmla="*/ 377825 w 1533525"/>
              <a:gd name="connsiteY49" fmla="*/ 1198563 h 1497013"/>
              <a:gd name="connsiteX50" fmla="*/ 382588 w 1533525"/>
              <a:gd name="connsiteY50" fmla="*/ 1200150 h 1497013"/>
              <a:gd name="connsiteX51" fmla="*/ 388938 w 1533525"/>
              <a:gd name="connsiteY51" fmla="*/ 1204913 h 1497013"/>
              <a:gd name="connsiteX52" fmla="*/ 392113 w 1533525"/>
              <a:gd name="connsiteY52" fmla="*/ 1211263 h 1497013"/>
              <a:gd name="connsiteX53" fmla="*/ 395288 w 1533525"/>
              <a:gd name="connsiteY53" fmla="*/ 1214438 h 1497013"/>
              <a:gd name="connsiteX54" fmla="*/ 395288 w 1533525"/>
              <a:gd name="connsiteY54" fmla="*/ 1220788 h 1497013"/>
              <a:gd name="connsiteX55" fmla="*/ 392113 w 1533525"/>
              <a:gd name="connsiteY55" fmla="*/ 1225550 h 1497013"/>
              <a:gd name="connsiteX56" fmla="*/ 388938 w 1533525"/>
              <a:gd name="connsiteY56" fmla="*/ 1227138 h 1497013"/>
              <a:gd name="connsiteX57" fmla="*/ 384175 w 1533525"/>
              <a:gd name="connsiteY57" fmla="*/ 1227138 h 1497013"/>
              <a:gd name="connsiteX58" fmla="*/ 377825 w 1533525"/>
              <a:gd name="connsiteY58" fmla="*/ 1225550 h 1497013"/>
              <a:gd name="connsiteX59" fmla="*/ 373063 w 1533525"/>
              <a:gd name="connsiteY59" fmla="*/ 1220788 h 1497013"/>
              <a:gd name="connsiteX60" fmla="*/ 368301 w 1533525"/>
              <a:gd name="connsiteY60" fmla="*/ 1217613 h 1497013"/>
              <a:gd name="connsiteX61" fmla="*/ 366713 w 1533525"/>
              <a:gd name="connsiteY61" fmla="*/ 1211263 h 1497013"/>
              <a:gd name="connsiteX62" fmla="*/ 366713 w 1533525"/>
              <a:gd name="connsiteY62" fmla="*/ 1206500 h 1497013"/>
              <a:gd name="connsiteX63" fmla="*/ 368301 w 1533525"/>
              <a:gd name="connsiteY63" fmla="*/ 1203325 h 1497013"/>
              <a:gd name="connsiteX64" fmla="*/ 338138 w 1533525"/>
              <a:gd name="connsiteY64" fmla="*/ 1155700 h 1497013"/>
              <a:gd name="connsiteX65" fmla="*/ 344488 w 1533525"/>
              <a:gd name="connsiteY65" fmla="*/ 1155700 h 1497013"/>
              <a:gd name="connsiteX66" fmla="*/ 347663 w 1533525"/>
              <a:gd name="connsiteY66" fmla="*/ 1160462 h 1497013"/>
              <a:gd name="connsiteX67" fmla="*/ 352426 w 1533525"/>
              <a:gd name="connsiteY67" fmla="*/ 1163638 h 1497013"/>
              <a:gd name="connsiteX68" fmla="*/ 354013 w 1533525"/>
              <a:gd name="connsiteY68" fmla="*/ 1168400 h 1497013"/>
              <a:gd name="connsiteX69" fmla="*/ 355601 w 1533525"/>
              <a:gd name="connsiteY69" fmla="*/ 1174750 h 1497013"/>
              <a:gd name="connsiteX70" fmla="*/ 354013 w 1533525"/>
              <a:gd name="connsiteY70" fmla="*/ 1177925 h 1497013"/>
              <a:gd name="connsiteX71" fmla="*/ 352426 w 1533525"/>
              <a:gd name="connsiteY71" fmla="*/ 1182688 h 1497013"/>
              <a:gd name="connsiteX72" fmla="*/ 347663 w 1533525"/>
              <a:gd name="connsiteY72" fmla="*/ 1182688 h 1497013"/>
              <a:gd name="connsiteX73" fmla="*/ 344488 w 1533525"/>
              <a:gd name="connsiteY73" fmla="*/ 1182688 h 1497013"/>
              <a:gd name="connsiteX74" fmla="*/ 338138 w 1533525"/>
              <a:gd name="connsiteY74" fmla="*/ 1179513 h 1497013"/>
              <a:gd name="connsiteX75" fmla="*/ 333376 w 1533525"/>
              <a:gd name="connsiteY75" fmla="*/ 1176338 h 1497013"/>
              <a:gd name="connsiteX76" fmla="*/ 331788 w 1533525"/>
              <a:gd name="connsiteY76" fmla="*/ 1169988 h 1497013"/>
              <a:gd name="connsiteX77" fmla="*/ 331788 w 1533525"/>
              <a:gd name="connsiteY77" fmla="*/ 1163638 h 1497013"/>
              <a:gd name="connsiteX78" fmla="*/ 331788 w 1533525"/>
              <a:gd name="connsiteY78" fmla="*/ 1160462 h 1497013"/>
              <a:gd name="connsiteX79" fmla="*/ 333376 w 1533525"/>
              <a:gd name="connsiteY79" fmla="*/ 1157287 h 1497013"/>
              <a:gd name="connsiteX80" fmla="*/ 306388 w 1533525"/>
              <a:gd name="connsiteY80" fmla="*/ 1117600 h 1497013"/>
              <a:gd name="connsiteX81" fmla="*/ 311151 w 1533525"/>
              <a:gd name="connsiteY81" fmla="*/ 1117600 h 1497013"/>
              <a:gd name="connsiteX82" fmla="*/ 314326 w 1533525"/>
              <a:gd name="connsiteY82" fmla="*/ 1119187 h 1497013"/>
              <a:gd name="connsiteX83" fmla="*/ 319088 w 1533525"/>
              <a:gd name="connsiteY83" fmla="*/ 1120775 h 1497013"/>
              <a:gd name="connsiteX84" fmla="*/ 320676 w 1533525"/>
              <a:gd name="connsiteY84" fmla="*/ 1125537 h 1497013"/>
              <a:gd name="connsiteX85" fmla="*/ 323851 w 1533525"/>
              <a:gd name="connsiteY85" fmla="*/ 1131887 h 1497013"/>
              <a:gd name="connsiteX86" fmla="*/ 323851 w 1533525"/>
              <a:gd name="connsiteY86" fmla="*/ 1135062 h 1497013"/>
              <a:gd name="connsiteX87" fmla="*/ 320676 w 1533525"/>
              <a:gd name="connsiteY87" fmla="*/ 1136650 h 1497013"/>
              <a:gd name="connsiteX88" fmla="*/ 317501 w 1533525"/>
              <a:gd name="connsiteY88" fmla="*/ 1139825 h 1497013"/>
              <a:gd name="connsiteX89" fmla="*/ 312738 w 1533525"/>
              <a:gd name="connsiteY89" fmla="*/ 1139825 h 1497013"/>
              <a:gd name="connsiteX90" fmla="*/ 309563 w 1533525"/>
              <a:gd name="connsiteY90" fmla="*/ 1136650 h 1497013"/>
              <a:gd name="connsiteX91" fmla="*/ 304801 w 1533525"/>
              <a:gd name="connsiteY91" fmla="*/ 1133475 h 1497013"/>
              <a:gd name="connsiteX92" fmla="*/ 303213 w 1533525"/>
              <a:gd name="connsiteY92" fmla="*/ 1128712 h 1497013"/>
              <a:gd name="connsiteX93" fmla="*/ 300038 w 1533525"/>
              <a:gd name="connsiteY93" fmla="*/ 1125537 h 1497013"/>
              <a:gd name="connsiteX94" fmla="*/ 300038 w 1533525"/>
              <a:gd name="connsiteY94" fmla="*/ 1120775 h 1497013"/>
              <a:gd name="connsiteX95" fmla="*/ 303213 w 1533525"/>
              <a:gd name="connsiteY95" fmla="*/ 1119187 h 1497013"/>
              <a:gd name="connsiteX96" fmla="*/ 274638 w 1533525"/>
              <a:gd name="connsiteY96" fmla="*/ 1090613 h 1497013"/>
              <a:gd name="connsiteX97" fmla="*/ 277813 w 1533525"/>
              <a:gd name="connsiteY97" fmla="*/ 1090613 h 1497013"/>
              <a:gd name="connsiteX98" fmla="*/ 282575 w 1533525"/>
              <a:gd name="connsiteY98" fmla="*/ 1092200 h 1497013"/>
              <a:gd name="connsiteX99" fmla="*/ 285750 w 1533525"/>
              <a:gd name="connsiteY99" fmla="*/ 1093788 h 1497013"/>
              <a:gd name="connsiteX100" fmla="*/ 288925 w 1533525"/>
              <a:gd name="connsiteY100" fmla="*/ 1096963 h 1497013"/>
              <a:gd name="connsiteX101" fmla="*/ 290513 w 1533525"/>
              <a:gd name="connsiteY101" fmla="*/ 1100138 h 1497013"/>
              <a:gd name="connsiteX102" fmla="*/ 290513 w 1533525"/>
              <a:gd name="connsiteY102" fmla="*/ 1101725 h 1497013"/>
              <a:gd name="connsiteX103" fmla="*/ 288925 w 1533525"/>
              <a:gd name="connsiteY103" fmla="*/ 1104900 h 1497013"/>
              <a:gd name="connsiteX104" fmla="*/ 284163 w 1533525"/>
              <a:gd name="connsiteY104" fmla="*/ 1106488 h 1497013"/>
              <a:gd name="connsiteX105" fmla="*/ 280988 w 1533525"/>
              <a:gd name="connsiteY105" fmla="*/ 1106488 h 1497013"/>
              <a:gd name="connsiteX106" fmla="*/ 276225 w 1533525"/>
              <a:gd name="connsiteY106" fmla="*/ 1104900 h 1497013"/>
              <a:gd name="connsiteX107" fmla="*/ 274638 w 1533525"/>
              <a:gd name="connsiteY107" fmla="*/ 1101725 h 1497013"/>
              <a:gd name="connsiteX108" fmla="*/ 269875 w 1533525"/>
              <a:gd name="connsiteY108" fmla="*/ 1100138 h 1497013"/>
              <a:gd name="connsiteX109" fmla="*/ 269875 w 1533525"/>
              <a:gd name="connsiteY109" fmla="*/ 1096963 h 1497013"/>
              <a:gd name="connsiteX110" fmla="*/ 269875 w 1533525"/>
              <a:gd name="connsiteY110" fmla="*/ 1093788 h 1497013"/>
              <a:gd name="connsiteX111" fmla="*/ 271463 w 1533525"/>
              <a:gd name="connsiteY111" fmla="*/ 1092200 h 1497013"/>
              <a:gd name="connsiteX112" fmla="*/ 766763 w 1533525"/>
              <a:gd name="connsiteY112" fmla="*/ 0 h 1497013"/>
              <a:gd name="connsiteX113" fmla="*/ 862013 w 1533525"/>
              <a:gd name="connsiteY113" fmla="*/ 6350 h 1497013"/>
              <a:gd name="connsiteX114" fmla="*/ 954087 w 1533525"/>
              <a:gd name="connsiteY114" fmla="*/ 25400 h 1497013"/>
              <a:gd name="connsiteX115" fmla="*/ 1044575 w 1533525"/>
              <a:gd name="connsiteY115" fmla="*/ 53975 h 1497013"/>
              <a:gd name="connsiteX116" fmla="*/ 1127125 w 1533525"/>
              <a:gd name="connsiteY116" fmla="*/ 90487 h 1497013"/>
              <a:gd name="connsiteX117" fmla="*/ 1203325 w 1533525"/>
              <a:gd name="connsiteY117" fmla="*/ 139700 h 1497013"/>
              <a:gd name="connsiteX118" fmla="*/ 1274763 w 1533525"/>
              <a:gd name="connsiteY118" fmla="*/ 195262 h 1497013"/>
              <a:gd name="connsiteX119" fmla="*/ 1338263 w 1533525"/>
              <a:gd name="connsiteY119" fmla="*/ 258763 h 1497013"/>
              <a:gd name="connsiteX120" fmla="*/ 1395413 w 1533525"/>
              <a:gd name="connsiteY120" fmla="*/ 330200 h 1497013"/>
              <a:gd name="connsiteX121" fmla="*/ 1443037 w 1533525"/>
              <a:gd name="connsiteY121" fmla="*/ 407988 h 1497013"/>
              <a:gd name="connsiteX122" fmla="*/ 1482725 w 1533525"/>
              <a:gd name="connsiteY122" fmla="*/ 490538 h 1497013"/>
              <a:gd name="connsiteX123" fmla="*/ 1511300 w 1533525"/>
              <a:gd name="connsiteY123" fmla="*/ 579438 h 1497013"/>
              <a:gd name="connsiteX124" fmla="*/ 1527175 w 1533525"/>
              <a:gd name="connsiteY124" fmla="*/ 673100 h 1497013"/>
              <a:gd name="connsiteX125" fmla="*/ 1533525 w 1533525"/>
              <a:gd name="connsiteY125" fmla="*/ 769938 h 1497013"/>
              <a:gd name="connsiteX126" fmla="*/ 1527175 w 1533525"/>
              <a:gd name="connsiteY126" fmla="*/ 869950 h 1497013"/>
              <a:gd name="connsiteX127" fmla="*/ 1508125 w 1533525"/>
              <a:gd name="connsiteY127" fmla="*/ 965200 h 1497013"/>
              <a:gd name="connsiteX128" fmla="*/ 1477963 w 1533525"/>
              <a:gd name="connsiteY128" fmla="*/ 1055688 h 1497013"/>
              <a:gd name="connsiteX129" fmla="*/ 1436687 w 1533525"/>
              <a:gd name="connsiteY129" fmla="*/ 1141413 h 1497013"/>
              <a:gd name="connsiteX130" fmla="*/ 1385887 w 1533525"/>
              <a:gd name="connsiteY130" fmla="*/ 1220788 h 1497013"/>
              <a:gd name="connsiteX131" fmla="*/ 1323975 w 1533525"/>
              <a:gd name="connsiteY131" fmla="*/ 1295401 h 1497013"/>
              <a:gd name="connsiteX132" fmla="*/ 1257300 w 1533525"/>
              <a:gd name="connsiteY132" fmla="*/ 1358901 h 1497013"/>
              <a:gd name="connsiteX133" fmla="*/ 1181100 w 1533525"/>
              <a:gd name="connsiteY133" fmla="*/ 1416051 h 1497013"/>
              <a:gd name="connsiteX134" fmla="*/ 1098550 w 1533525"/>
              <a:gd name="connsiteY134" fmla="*/ 1460501 h 1497013"/>
              <a:gd name="connsiteX135" fmla="*/ 1009650 w 1533525"/>
              <a:gd name="connsiteY135" fmla="*/ 1497013 h 1497013"/>
              <a:gd name="connsiteX136" fmla="*/ 989013 w 1533525"/>
              <a:gd name="connsiteY136" fmla="*/ 1497013 h 1497013"/>
              <a:gd name="connsiteX137" fmla="*/ 973137 w 1533525"/>
              <a:gd name="connsiteY137" fmla="*/ 1493838 h 1497013"/>
              <a:gd name="connsiteX138" fmla="*/ 965200 w 1533525"/>
              <a:gd name="connsiteY138" fmla="*/ 1482726 h 1497013"/>
              <a:gd name="connsiteX139" fmla="*/ 958850 w 1533525"/>
              <a:gd name="connsiteY139" fmla="*/ 1473201 h 1497013"/>
              <a:gd name="connsiteX140" fmla="*/ 957263 w 1533525"/>
              <a:gd name="connsiteY140" fmla="*/ 1460501 h 1497013"/>
              <a:gd name="connsiteX141" fmla="*/ 957263 w 1533525"/>
              <a:gd name="connsiteY141" fmla="*/ 1438276 h 1497013"/>
              <a:gd name="connsiteX142" fmla="*/ 957263 w 1533525"/>
              <a:gd name="connsiteY142" fmla="*/ 1404938 h 1497013"/>
              <a:gd name="connsiteX143" fmla="*/ 957263 w 1533525"/>
              <a:gd name="connsiteY143" fmla="*/ 1360488 h 1497013"/>
              <a:gd name="connsiteX144" fmla="*/ 957263 w 1533525"/>
              <a:gd name="connsiteY144" fmla="*/ 1309688 h 1497013"/>
              <a:gd name="connsiteX145" fmla="*/ 957263 w 1533525"/>
              <a:gd name="connsiteY145" fmla="*/ 1249363 h 1497013"/>
              <a:gd name="connsiteX146" fmla="*/ 954087 w 1533525"/>
              <a:gd name="connsiteY146" fmla="*/ 1208088 h 1497013"/>
              <a:gd name="connsiteX147" fmla="*/ 946150 w 1533525"/>
              <a:gd name="connsiteY147" fmla="*/ 1176338 h 1497013"/>
              <a:gd name="connsiteX148" fmla="*/ 936625 w 1533525"/>
              <a:gd name="connsiteY148" fmla="*/ 1147763 h 1497013"/>
              <a:gd name="connsiteX149" fmla="*/ 922337 w 1533525"/>
              <a:gd name="connsiteY149" fmla="*/ 1125538 h 1497013"/>
              <a:gd name="connsiteX150" fmla="*/ 906463 w 1533525"/>
              <a:gd name="connsiteY150" fmla="*/ 1106488 h 1497013"/>
              <a:gd name="connsiteX151" fmla="*/ 944563 w 1533525"/>
              <a:gd name="connsiteY151" fmla="*/ 1101725 h 1497013"/>
              <a:gd name="connsiteX152" fmla="*/ 985837 w 1533525"/>
              <a:gd name="connsiteY152" fmla="*/ 1093788 h 1497013"/>
              <a:gd name="connsiteX153" fmla="*/ 1022350 w 1533525"/>
              <a:gd name="connsiteY153" fmla="*/ 1084263 h 1497013"/>
              <a:gd name="connsiteX154" fmla="*/ 1060450 w 1533525"/>
              <a:gd name="connsiteY154" fmla="*/ 1071563 h 1497013"/>
              <a:gd name="connsiteX155" fmla="*/ 1095375 w 1533525"/>
              <a:gd name="connsiteY155" fmla="*/ 1054100 h 1497013"/>
              <a:gd name="connsiteX156" fmla="*/ 1128713 w 1533525"/>
              <a:gd name="connsiteY156" fmla="*/ 1033463 h 1497013"/>
              <a:gd name="connsiteX157" fmla="*/ 1158875 w 1533525"/>
              <a:gd name="connsiteY157" fmla="*/ 1008063 h 1497013"/>
              <a:gd name="connsiteX158" fmla="*/ 1187450 w 1533525"/>
              <a:gd name="connsiteY158" fmla="*/ 977900 h 1497013"/>
              <a:gd name="connsiteX159" fmla="*/ 1209675 w 1533525"/>
              <a:gd name="connsiteY159" fmla="*/ 941388 h 1497013"/>
              <a:gd name="connsiteX160" fmla="*/ 1228725 w 1533525"/>
              <a:gd name="connsiteY160" fmla="*/ 898525 h 1497013"/>
              <a:gd name="connsiteX161" fmla="*/ 1243013 w 1533525"/>
              <a:gd name="connsiteY161" fmla="*/ 849313 h 1497013"/>
              <a:gd name="connsiteX162" fmla="*/ 1252537 w 1533525"/>
              <a:gd name="connsiteY162" fmla="*/ 792163 h 1497013"/>
              <a:gd name="connsiteX163" fmla="*/ 1255713 w 1533525"/>
              <a:gd name="connsiteY163" fmla="*/ 728663 h 1497013"/>
              <a:gd name="connsiteX164" fmla="*/ 1252537 w 1533525"/>
              <a:gd name="connsiteY164" fmla="*/ 679450 h 1497013"/>
              <a:gd name="connsiteX165" fmla="*/ 1243013 w 1533525"/>
              <a:gd name="connsiteY165" fmla="*/ 635000 h 1497013"/>
              <a:gd name="connsiteX166" fmla="*/ 1227137 w 1533525"/>
              <a:gd name="connsiteY166" fmla="*/ 593725 h 1497013"/>
              <a:gd name="connsiteX167" fmla="*/ 1203325 w 1533525"/>
              <a:gd name="connsiteY167" fmla="*/ 557213 h 1497013"/>
              <a:gd name="connsiteX168" fmla="*/ 1177925 w 1533525"/>
              <a:gd name="connsiteY168" fmla="*/ 522288 h 1497013"/>
              <a:gd name="connsiteX169" fmla="*/ 1181100 w 1533525"/>
              <a:gd name="connsiteY169" fmla="*/ 508000 h 1497013"/>
              <a:gd name="connsiteX170" fmla="*/ 1187450 w 1533525"/>
              <a:gd name="connsiteY170" fmla="*/ 485775 h 1497013"/>
              <a:gd name="connsiteX171" fmla="*/ 1192213 w 1533525"/>
              <a:gd name="connsiteY171" fmla="*/ 454025 h 1497013"/>
              <a:gd name="connsiteX172" fmla="*/ 1192213 w 1533525"/>
              <a:gd name="connsiteY172" fmla="*/ 415925 h 1497013"/>
              <a:gd name="connsiteX173" fmla="*/ 1185863 w 1533525"/>
              <a:gd name="connsiteY173" fmla="*/ 369888 h 1497013"/>
              <a:gd name="connsiteX174" fmla="*/ 1169987 w 1533525"/>
              <a:gd name="connsiteY174" fmla="*/ 319088 h 1497013"/>
              <a:gd name="connsiteX175" fmla="*/ 1166813 w 1533525"/>
              <a:gd name="connsiteY175" fmla="*/ 319088 h 1497013"/>
              <a:gd name="connsiteX176" fmla="*/ 1158875 w 1533525"/>
              <a:gd name="connsiteY176" fmla="*/ 317500 h 1497013"/>
              <a:gd name="connsiteX177" fmla="*/ 1146175 w 1533525"/>
              <a:gd name="connsiteY177" fmla="*/ 317500 h 1497013"/>
              <a:gd name="connsiteX178" fmla="*/ 1130300 w 1533525"/>
              <a:gd name="connsiteY178" fmla="*/ 319088 h 1497013"/>
              <a:gd name="connsiteX179" fmla="*/ 1106487 w 1533525"/>
              <a:gd name="connsiteY179" fmla="*/ 323850 h 1497013"/>
              <a:gd name="connsiteX180" fmla="*/ 1079500 w 1533525"/>
              <a:gd name="connsiteY180" fmla="*/ 333375 h 1497013"/>
              <a:gd name="connsiteX181" fmla="*/ 1044575 w 1533525"/>
              <a:gd name="connsiteY181" fmla="*/ 347663 h 1497013"/>
              <a:gd name="connsiteX182" fmla="*/ 1003300 w 1533525"/>
              <a:gd name="connsiteY182" fmla="*/ 368300 h 1497013"/>
              <a:gd name="connsiteX183" fmla="*/ 958850 w 1533525"/>
              <a:gd name="connsiteY183" fmla="*/ 396875 h 1497013"/>
              <a:gd name="connsiteX184" fmla="*/ 895350 w 1533525"/>
              <a:gd name="connsiteY184" fmla="*/ 384175 h 1497013"/>
              <a:gd name="connsiteX185" fmla="*/ 831850 w 1533525"/>
              <a:gd name="connsiteY185" fmla="*/ 374650 h 1497013"/>
              <a:gd name="connsiteX186" fmla="*/ 766763 w 1533525"/>
              <a:gd name="connsiteY186" fmla="*/ 373063 h 1497013"/>
              <a:gd name="connsiteX187" fmla="*/ 701675 w 1533525"/>
              <a:gd name="connsiteY187" fmla="*/ 374650 h 1497013"/>
              <a:gd name="connsiteX188" fmla="*/ 638175 w 1533525"/>
              <a:gd name="connsiteY188" fmla="*/ 384175 h 1497013"/>
              <a:gd name="connsiteX189" fmla="*/ 574675 w 1533525"/>
              <a:gd name="connsiteY189" fmla="*/ 396875 h 1497013"/>
              <a:gd name="connsiteX190" fmla="*/ 530225 w 1533525"/>
              <a:gd name="connsiteY190" fmla="*/ 368300 h 1497013"/>
              <a:gd name="connsiteX191" fmla="*/ 488950 w 1533525"/>
              <a:gd name="connsiteY191" fmla="*/ 347663 h 1497013"/>
              <a:gd name="connsiteX192" fmla="*/ 454025 w 1533525"/>
              <a:gd name="connsiteY192" fmla="*/ 333375 h 1497013"/>
              <a:gd name="connsiteX193" fmla="*/ 425450 w 1533525"/>
              <a:gd name="connsiteY193" fmla="*/ 323850 h 1497013"/>
              <a:gd name="connsiteX194" fmla="*/ 403225 w 1533525"/>
              <a:gd name="connsiteY194" fmla="*/ 319088 h 1497013"/>
              <a:gd name="connsiteX195" fmla="*/ 387350 w 1533525"/>
              <a:gd name="connsiteY195" fmla="*/ 317500 h 1497013"/>
              <a:gd name="connsiteX196" fmla="*/ 374650 w 1533525"/>
              <a:gd name="connsiteY196" fmla="*/ 317500 h 1497013"/>
              <a:gd name="connsiteX197" fmla="*/ 366713 w 1533525"/>
              <a:gd name="connsiteY197" fmla="*/ 319088 h 1497013"/>
              <a:gd name="connsiteX198" fmla="*/ 363537 w 1533525"/>
              <a:gd name="connsiteY198" fmla="*/ 319088 h 1497013"/>
              <a:gd name="connsiteX199" fmla="*/ 347663 w 1533525"/>
              <a:gd name="connsiteY199" fmla="*/ 369888 h 1497013"/>
              <a:gd name="connsiteX200" fmla="*/ 341313 w 1533525"/>
              <a:gd name="connsiteY200" fmla="*/ 415925 h 1497013"/>
              <a:gd name="connsiteX201" fmla="*/ 341313 w 1533525"/>
              <a:gd name="connsiteY201" fmla="*/ 454025 h 1497013"/>
              <a:gd name="connsiteX202" fmla="*/ 346075 w 1533525"/>
              <a:gd name="connsiteY202" fmla="*/ 485775 h 1497013"/>
              <a:gd name="connsiteX203" fmla="*/ 352425 w 1533525"/>
              <a:gd name="connsiteY203" fmla="*/ 508000 h 1497013"/>
              <a:gd name="connsiteX204" fmla="*/ 355600 w 1533525"/>
              <a:gd name="connsiteY204" fmla="*/ 522288 h 1497013"/>
              <a:gd name="connsiteX205" fmla="*/ 328613 w 1533525"/>
              <a:gd name="connsiteY205" fmla="*/ 557213 h 1497013"/>
              <a:gd name="connsiteX206" fmla="*/ 306387 w 1533525"/>
              <a:gd name="connsiteY206" fmla="*/ 593725 h 1497013"/>
              <a:gd name="connsiteX207" fmla="*/ 290513 w 1533525"/>
              <a:gd name="connsiteY207" fmla="*/ 635000 h 1497013"/>
              <a:gd name="connsiteX208" fmla="*/ 280987 w 1533525"/>
              <a:gd name="connsiteY208" fmla="*/ 679450 h 1497013"/>
              <a:gd name="connsiteX209" fmla="*/ 276225 w 1533525"/>
              <a:gd name="connsiteY209" fmla="*/ 728663 h 1497013"/>
              <a:gd name="connsiteX210" fmla="*/ 280987 w 1533525"/>
              <a:gd name="connsiteY210" fmla="*/ 792163 h 1497013"/>
              <a:gd name="connsiteX211" fmla="*/ 288925 w 1533525"/>
              <a:gd name="connsiteY211" fmla="*/ 849313 h 1497013"/>
              <a:gd name="connsiteX212" fmla="*/ 303213 w 1533525"/>
              <a:gd name="connsiteY212" fmla="*/ 898525 h 1497013"/>
              <a:gd name="connsiteX213" fmla="*/ 323850 w 1533525"/>
              <a:gd name="connsiteY213" fmla="*/ 941388 h 1497013"/>
              <a:gd name="connsiteX214" fmla="*/ 346075 w 1533525"/>
              <a:gd name="connsiteY214" fmla="*/ 977900 h 1497013"/>
              <a:gd name="connsiteX215" fmla="*/ 373063 w 1533525"/>
              <a:gd name="connsiteY215" fmla="*/ 1008063 h 1497013"/>
              <a:gd name="connsiteX216" fmla="*/ 403225 w 1533525"/>
              <a:gd name="connsiteY216" fmla="*/ 1033463 h 1497013"/>
              <a:gd name="connsiteX217" fmla="*/ 438150 w 1533525"/>
              <a:gd name="connsiteY217" fmla="*/ 1054100 h 1497013"/>
              <a:gd name="connsiteX218" fmla="*/ 473075 w 1533525"/>
              <a:gd name="connsiteY218" fmla="*/ 1071563 h 1497013"/>
              <a:gd name="connsiteX219" fmla="*/ 509587 w 1533525"/>
              <a:gd name="connsiteY219" fmla="*/ 1084263 h 1497013"/>
              <a:gd name="connsiteX220" fmla="*/ 547687 w 1533525"/>
              <a:gd name="connsiteY220" fmla="*/ 1093788 h 1497013"/>
              <a:gd name="connsiteX221" fmla="*/ 587375 w 1533525"/>
              <a:gd name="connsiteY221" fmla="*/ 1101725 h 1497013"/>
              <a:gd name="connsiteX222" fmla="*/ 625475 w 1533525"/>
              <a:gd name="connsiteY222" fmla="*/ 1108075 h 1497013"/>
              <a:gd name="connsiteX223" fmla="*/ 611187 w 1533525"/>
              <a:gd name="connsiteY223" fmla="*/ 1125538 h 1497013"/>
              <a:gd name="connsiteX224" fmla="*/ 596900 w 1533525"/>
              <a:gd name="connsiteY224" fmla="*/ 1147763 h 1497013"/>
              <a:gd name="connsiteX225" fmla="*/ 584200 w 1533525"/>
              <a:gd name="connsiteY225" fmla="*/ 1176338 h 1497013"/>
              <a:gd name="connsiteX226" fmla="*/ 579437 w 1533525"/>
              <a:gd name="connsiteY226" fmla="*/ 1211263 h 1497013"/>
              <a:gd name="connsiteX227" fmla="*/ 560387 w 1533525"/>
              <a:gd name="connsiteY227" fmla="*/ 1217613 h 1497013"/>
              <a:gd name="connsiteX228" fmla="*/ 539750 w 1533525"/>
              <a:gd name="connsiteY228" fmla="*/ 1222375 h 1497013"/>
              <a:gd name="connsiteX229" fmla="*/ 515937 w 1533525"/>
              <a:gd name="connsiteY229" fmla="*/ 1228725 h 1497013"/>
              <a:gd name="connsiteX230" fmla="*/ 488950 w 1533525"/>
              <a:gd name="connsiteY230" fmla="*/ 1231900 h 1497013"/>
              <a:gd name="connsiteX231" fmla="*/ 461963 w 1533525"/>
              <a:gd name="connsiteY231" fmla="*/ 1227138 h 1497013"/>
              <a:gd name="connsiteX232" fmla="*/ 433387 w 1533525"/>
              <a:gd name="connsiteY232" fmla="*/ 1219200 h 1497013"/>
              <a:gd name="connsiteX233" fmla="*/ 404813 w 1533525"/>
              <a:gd name="connsiteY233" fmla="*/ 1204913 h 1497013"/>
              <a:gd name="connsiteX234" fmla="*/ 377825 w 1533525"/>
              <a:gd name="connsiteY234" fmla="*/ 1179513 h 1497013"/>
              <a:gd name="connsiteX235" fmla="*/ 354013 w 1533525"/>
              <a:gd name="connsiteY235" fmla="*/ 1147763 h 1497013"/>
              <a:gd name="connsiteX236" fmla="*/ 352425 w 1533525"/>
              <a:gd name="connsiteY236" fmla="*/ 1143000 h 1497013"/>
              <a:gd name="connsiteX237" fmla="*/ 346075 w 1533525"/>
              <a:gd name="connsiteY237" fmla="*/ 1131888 h 1497013"/>
              <a:gd name="connsiteX238" fmla="*/ 333375 w 1533525"/>
              <a:gd name="connsiteY238" fmla="*/ 1117600 h 1497013"/>
              <a:gd name="connsiteX239" fmla="*/ 314325 w 1533525"/>
              <a:gd name="connsiteY239" fmla="*/ 1100138 h 1497013"/>
              <a:gd name="connsiteX240" fmla="*/ 295275 w 1533525"/>
              <a:gd name="connsiteY240" fmla="*/ 1085850 h 1497013"/>
              <a:gd name="connsiteX241" fmla="*/ 268287 w 1533525"/>
              <a:gd name="connsiteY241" fmla="*/ 1073150 h 1497013"/>
              <a:gd name="connsiteX242" fmla="*/ 238125 w 1533525"/>
              <a:gd name="connsiteY242" fmla="*/ 1068388 h 1497013"/>
              <a:gd name="connsiteX243" fmla="*/ 234950 w 1533525"/>
              <a:gd name="connsiteY243" fmla="*/ 1068388 h 1497013"/>
              <a:gd name="connsiteX244" fmla="*/ 228600 w 1533525"/>
              <a:gd name="connsiteY244" fmla="*/ 1068388 h 1497013"/>
              <a:gd name="connsiteX245" fmla="*/ 220663 w 1533525"/>
              <a:gd name="connsiteY245" fmla="*/ 1069975 h 1497013"/>
              <a:gd name="connsiteX246" fmla="*/ 212725 w 1533525"/>
              <a:gd name="connsiteY246" fmla="*/ 1071563 h 1497013"/>
              <a:gd name="connsiteX247" fmla="*/ 204787 w 1533525"/>
              <a:gd name="connsiteY247" fmla="*/ 1076325 h 1497013"/>
              <a:gd name="connsiteX248" fmla="*/ 203200 w 1533525"/>
              <a:gd name="connsiteY248" fmla="*/ 1079500 h 1497013"/>
              <a:gd name="connsiteX249" fmla="*/ 204787 w 1533525"/>
              <a:gd name="connsiteY249" fmla="*/ 1087438 h 1497013"/>
              <a:gd name="connsiteX250" fmla="*/ 212725 w 1533525"/>
              <a:gd name="connsiteY250" fmla="*/ 1100138 h 1497013"/>
              <a:gd name="connsiteX251" fmla="*/ 231775 w 1533525"/>
              <a:gd name="connsiteY251" fmla="*/ 1114425 h 1497013"/>
              <a:gd name="connsiteX252" fmla="*/ 234950 w 1533525"/>
              <a:gd name="connsiteY252" fmla="*/ 1117600 h 1497013"/>
              <a:gd name="connsiteX253" fmla="*/ 246063 w 1533525"/>
              <a:gd name="connsiteY253" fmla="*/ 1122363 h 1497013"/>
              <a:gd name="connsiteX254" fmla="*/ 261937 w 1533525"/>
              <a:gd name="connsiteY254" fmla="*/ 1136650 h 1497013"/>
              <a:gd name="connsiteX255" fmla="*/ 280987 w 1533525"/>
              <a:gd name="connsiteY255" fmla="*/ 1157288 h 1497013"/>
              <a:gd name="connsiteX256" fmla="*/ 298450 w 1533525"/>
              <a:gd name="connsiteY256" fmla="*/ 1185863 h 1497013"/>
              <a:gd name="connsiteX257" fmla="*/ 317500 w 1533525"/>
              <a:gd name="connsiteY257" fmla="*/ 1227138 h 1497013"/>
              <a:gd name="connsiteX258" fmla="*/ 317500 w 1533525"/>
              <a:gd name="connsiteY258" fmla="*/ 1228725 h 1497013"/>
              <a:gd name="connsiteX259" fmla="*/ 320675 w 1533525"/>
              <a:gd name="connsiteY259" fmla="*/ 1235076 h 1497013"/>
              <a:gd name="connsiteX260" fmla="*/ 327025 w 1533525"/>
              <a:gd name="connsiteY260" fmla="*/ 1247776 h 1497013"/>
              <a:gd name="connsiteX261" fmla="*/ 338137 w 1533525"/>
              <a:gd name="connsiteY261" fmla="*/ 1260476 h 1497013"/>
              <a:gd name="connsiteX262" fmla="*/ 349250 w 1533525"/>
              <a:gd name="connsiteY262" fmla="*/ 1274763 h 1497013"/>
              <a:gd name="connsiteX263" fmla="*/ 366713 w 1533525"/>
              <a:gd name="connsiteY263" fmla="*/ 1289051 h 1497013"/>
              <a:gd name="connsiteX264" fmla="*/ 387350 w 1533525"/>
              <a:gd name="connsiteY264" fmla="*/ 1303338 h 1497013"/>
              <a:gd name="connsiteX265" fmla="*/ 412750 w 1533525"/>
              <a:gd name="connsiteY265" fmla="*/ 1312863 h 1497013"/>
              <a:gd name="connsiteX266" fmla="*/ 446087 w 1533525"/>
              <a:gd name="connsiteY266" fmla="*/ 1323976 h 1497013"/>
              <a:gd name="connsiteX267" fmla="*/ 482600 w 1533525"/>
              <a:gd name="connsiteY267" fmla="*/ 1325563 h 1497013"/>
              <a:gd name="connsiteX268" fmla="*/ 525463 w 1533525"/>
              <a:gd name="connsiteY268" fmla="*/ 1325563 h 1497013"/>
              <a:gd name="connsiteX269" fmla="*/ 574675 w 1533525"/>
              <a:gd name="connsiteY269" fmla="*/ 1317626 h 1497013"/>
              <a:gd name="connsiteX270" fmla="*/ 576263 w 1533525"/>
              <a:gd name="connsiteY270" fmla="*/ 1363663 h 1497013"/>
              <a:gd name="connsiteX271" fmla="*/ 576263 w 1533525"/>
              <a:gd name="connsiteY271" fmla="*/ 1404938 h 1497013"/>
              <a:gd name="connsiteX272" fmla="*/ 576263 w 1533525"/>
              <a:gd name="connsiteY272" fmla="*/ 1438276 h 1497013"/>
              <a:gd name="connsiteX273" fmla="*/ 576263 w 1533525"/>
              <a:gd name="connsiteY273" fmla="*/ 1460501 h 1497013"/>
              <a:gd name="connsiteX274" fmla="*/ 574675 w 1533525"/>
              <a:gd name="connsiteY274" fmla="*/ 1473201 h 1497013"/>
              <a:gd name="connsiteX275" fmla="*/ 568325 w 1533525"/>
              <a:gd name="connsiteY275" fmla="*/ 1482726 h 1497013"/>
              <a:gd name="connsiteX276" fmla="*/ 558800 w 1533525"/>
              <a:gd name="connsiteY276" fmla="*/ 1493838 h 1497013"/>
              <a:gd name="connsiteX277" fmla="*/ 544513 w 1533525"/>
              <a:gd name="connsiteY277" fmla="*/ 1497013 h 1497013"/>
              <a:gd name="connsiteX278" fmla="*/ 523875 w 1533525"/>
              <a:gd name="connsiteY278" fmla="*/ 1497013 h 1497013"/>
              <a:gd name="connsiteX279" fmla="*/ 434975 w 1533525"/>
              <a:gd name="connsiteY279" fmla="*/ 1460501 h 1497013"/>
              <a:gd name="connsiteX280" fmla="*/ 352425 w 1533525"/>
              <a:gd name="connsiteY280" fmla="*/ 1416051 h 1497013"/>
              <a:gd name="connsiteX281" fmla="*/ 276225 w 1533525"/>
              <a:gd name="connsiteY281" fmla="*/ 1358901 h 1497013"/>
              <a:gd name="connsiteX282" fmla="*/ 209550 w 1533525"/>
              <a:gd name="connsiteY282" fmla="*/ 1295401 h 1497013"/>
              <a:gd name="connsiteX283" fmla="*/ 147637 w 1533525"/>
              <a:gd name="connsiteY283" fmla="*/ 1220788 h 1497013"/>
              <a:gd name="connsiteX284" fmla="*/ 96837 w 1533525"/>
              <a:gd name="connsiteY284" fmla="*/ 1141413 h 1497013"/>
              <a:gd name="connsiteX285" fmla="*/ 55563 w 1533525"/>
              <a:gd name="connsiteY285" fmla="*/ 1055688 h 1497013"/>
              <a:gd name="connsiteX286" fmla="*/ 25400 w 1533525"/>
              <a:gd name="connsiteY286" fmla="*/ 965200 h 1497013"/>
              <a:gd name="connsiteX287" fmla="*/ 6350 w 1533525"/>
              <a:gd name="connsiteY287" fmla="*/ 869950 h 1497013"/>
              <a:gd name="connsiteX288" fmla="*/ 0 w 1533525"/>
              <a:gd name="connsiteY288" fmla="*/ 769938 h 1497013"/>
              <a:gd name="connsiteX289" fmla="*/ 6350 w 1533525"/>
              <a:gd name="connsiteY289" fmla="*/ 673100 h 1497013"/>
              <a:gd name="connsiteX290" fmla="*/ 22225 w 1533525"/>
              <a:gd name="connsiteY290" fmla="*/ 579438 h 1497013"/>
              <a:gd name="connsiteX291" fmla="*/ 50800 w 1533525"/>
              <a:gd name="connsiteY291" fmla="*/ 490538 h 1497013"/>
              <a:gd name="connsiteX292" fmla="*/ 90487 w 1533525"/>
              <a:gd name="connsiteY292" fmla="*/ 407988 h 1497013"/>
              <a:gd name="connsiteX293" fmla="*/ 136525 w 1533525"/>
              <a:gd name="connsiteY293" fmla="*/ 330200 h 1497013"/>
              <a:gd name="connsiteX294" fmla="*/ 192087 w 1533525"/>
              <a:gd name="connsiteY294" fmla="*/ 258763 h 1497013"/>
              <a:gd name="connsiteX295" fmla="*/ 257175 w 1533525"/>
              <a:gd name="connsiteY295" fmla="*/ 195262 h 1497013"/>
              <a:gd name="connsiteX296" fmla="*/ 328613 w 1533525"/>
              <a:gd name="connsiteY296" fmla="*/ 139700 h 1497013"/>
              <a:gd name="connsiteX297" fmla="*/ 406400 w 1533525"/>
              <a:gd name="connsiteY297" fmla="*/ 90487 h 1497013"/>
              <a:gd name="connsiteX298" fmla="*/ 488950 w 1533525"/>
              <a:gd name="connsiteY298" fmla="*/ 53975 h 1497013"/>
              <a:gd name="connsiteX299" fmla="*/ 579437 w 1533525"/>
              <a:gd name="connsiteY299" fmla="*/ 25400 h 1497013"/>
              <a:gd name="connsiteX300" fmla="*/ 669925 w 1533525"/>
              <a:gd name="connsiteY300" fmla="*/ 6350 h 149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1533525" h="1497013">
                <a:moveTo>
                  <a:pt x="488951" y="1243013"/>
                </a:moveTo>
                <a:lnTo>
                  <a:pt x="496888" y="1243013"/>
                </a:lnTo>
                <a:lnTo>
                  <a:pt x="503238" y="1243013"/>
                </a:lnTo>
                <a:lnTo>
                  <a:pt x="506413" y="1246188"/>
                </a:lnTo>
                <a:lnTo>
                  <a:pt x="511175" y="1249363"/>
                </a:lnTo>
                <a:lnTo>
                  <a:pt x="512763" y="1254126"/>
                </a:lnTo>
                <a:lnTo>
                  <a:pt x="511175" y="1257301"/>
                </a:lnTo>
                <a:lnTo>
                  <a:pt x="506413" y="1262064"/>
                </a:lnTo>
                <a:lnTo>
                  <a:pt x="503238" y="1263651"/>
                </a:lnTo>
                <a:lnTo>
                  <a:pt x="496888" y="1266826"/>
                </a:lnTo>
                <a:lnTo>
                  <a:pt x="490538" y="1263651"/>
                </a:lnTo>
                <a:lnTo>
                  <a:pt x="484188" y="1262064"/>
                </a:lnTo>
                <a:lnTo>
                  <a:pt x="481013" y="1257301"/>
                </a:lnTo>
                <a:lnTo>
                  <a:pt x="481013" y="1254126"/>
                </a:lnTo>
                <a:lnTo>
                  <a:pt x="481013" y="1249363"/>
                </a:lnTo>
                <a:lnTo>
                  <a:pt x="484188" y="1246188"/>
                </a:lnTo>
                <a:close/>
                <a:moveTo>
                  <a:pt x="552451" y="1235075"/>
                </a:moveTo>
                <a:lnTo>
                  <a:pt x="560388" y="1235075"/>
                </a:lnTo>
                <a:lnTo>
                  <a:pt x="565151" y="1238250"/>
                </a:lnTo>
                <a:lnTo>
                  <a:pt x="568325" y="1239838"/>
                </a:lnTo>
                <a:lnTo>
                  <a:pt x="569913" y="1243013"/>
                </a:lnTo>
                <a:lnTo>
                  <a:pt x="569913" y="1247775"/>
                </a:lnTo>
                <a:lnTo>
                  <a:pt x="568325" y="1252538"/>
                </a:lnTo>
                <a:lnTo>
                  <a:pt x="561975" y="1255713"/>
                </a:lnTo>
                <a:lnTo>
                  <a:pt x="555625" y="1257300"/>
                </a:lnTo>
                <a:lnTo>
                  <a:pt x="550863" y="1257300"/>
                </a:lnTo>
                <a:lnTo>
                  <a:pt x="544513" y="1257300"/>
                </a:lnTo>
                <a:lnTo>
                  <a:pt x="539751" y="1254125"/>
                </a:lnTo>
                <a:lnTo>
                  <a:pt x="538163" y="1249363"/>
                </a:lnTo>
                <a:lnTo>
                  <a:pt x="539751" y="1246188"/>
                </a:lnTo>
                <a:lnTo>
                  <a:pt x="541338" y="1241425"/>
                </a:lnTo>
                <a:lnTo>
                  <a:pt x="546101" y="1238250"/>
                </a:lnTo>
                <a:close/>
                <a:moveTo>
                  <a:pt x="425451" y="1233488"/>
                </a:moveTo>
                <a:lnTo>
                  <a:pt x="431801" y="1233488"/>
                </a:lnTo>
                <a:lnTo>
                  <a:pt x="438151" y="1233488"/>
                </a:lnTo>
                <a:lnTo>
                  <a:pt x="444501" y="1235076"/>
                </a:lnTo>
                <a:lnTo>
                  <a:pt x="447675" y="1239838"/>
                </a:lnTo>
                <a:lnTo>
                  <a:pt x="449263" y="1246188"/>
                </a:lnTo>
                <a:lnTo>
                  <a:pt x="449263" y="1249363"/>
                </a:lnTo>
                <a:lnTo>
                  <a:pt x="447675" y="1254126"/>
                </a:lnTo>
                <a:lnTo>
                  <a:pt x="444501" y="1255713"/>
                </a:lnTo>
                <a:lnTo>
                  <a:pt x="438151" y="1255713"/>
                </a:lnTo>
                <a:lnTo>
                  <a:pt x="431801" y="1255713"/>
                </a:lnTo>
                <a:lnTo>
                  <a:pt x="425451" y="1252538"/>
                </a:lnTo>
                <a:lnTo>
                  <a:pt x="420688" y="1249363"/>
                </a:lnTo>
                <a:lnTo>
                  <a:pt x="417513" y="1243013"/>
                </a:lnTo>
                <a:lnTo>
                  <a:pt x="417513" y="1239838"/>
                </a:lnTo>
                <a:lnTo>
                  <a:pt x="420688" y="1235076"/>
                </a:lnTo>
                <a:close/>
                <a:moveTo>
                  <a:pt x="373063" y="1198563"/>
                </a:moveTo>
                <a:lnTo>
                  <a:pt x="377825" y="1198563"/>
                </a:lnTo>
                <a:lnTo>
                  <a:pt x="382588" y="1200150"/>
                </a:lnTo>
                <a:lnTo>
                  <a:pt x="388938" y="1204913"/>
                </a:lnTo>
                <a:lnTo>
                  <a:pt x="392113" y="1211263"/>
                </a:lnTo>
                <a:lnTo>
                  <a:pt x="395288" y="1214438"/>
                </a:lnTo>
                <a:lnTo>
                  <a:pt x="395288" y="1220788"/>
                </a:lnTo>
                <a:lnTo>
                  <a:pt x="392113" y="1225550"/>
                </a:lnTo>
                <a:lnTo>
                  <a:pt x="388938" y="1227138"/>
                </a:lnTo>
                <a:lnTo>
                  <a:pt x="384175" y="1227138"/>
                </a:lnTo>
                <a:lnTo>
                  <a:pt x="377825" y="1225550"/>
                </a:lnTo>
                <a:lnTo>
                  <a:pt x="373063" y="1220788"/>
                </a:lnTo>
                <a:lnTo>
                  <a:pt x="368301" y="1217613"/>
                </a:lnTo>
                <a:lnTo>
                  <a:pt x="366713" y="1211263"/>
                </a:lnTo>
                <a:lnTo>
                  <a:pt x="366713" y="1206500"/>
                </a:lnTo>
                <a:lnTo>
                  <a:pt x="368301" y="1203325"/>
                </a:lnTo>
                <a:close/>
                <a:moveTo>
                  <a:pt x="338138" y="1155700"/>
                </a:moveTo>
                <a:lnTo>
                  <a:pt x="344488" y="1155700"/>
                </a:lnTo>
                <a:lnTo>
                  <a:pt x="347663" y="1160462"/>
                </a:lnTo>
                <a:lnTo>
                  <a:pt x="352426" y="1163638"/>
                </a:lnTo>
                <a:lnTo>
                  <a:pt x="354013" y="1168400"/>
                </a:lnTo>
                <a:lnTo>
                  <a:pt x="355601" y="1174750"/>
                </a:lnTo>
                <a:lnTo>
                  <a:pt x="354013" y="1177925"/>
                </a:lnTo>
                <a:lnTo>
                  <a:pt x="352426" y="1182688"/>
                </a:lnTo>
                <a:lnTo>
                  <a:pt x="347663" y="1182688"/>
                </a:lnTo>
                <a:lnTo>
                  <a:pt x="344488" y="1182688"/>
                </a:lnTo>
                <a:lnTo>
                  <a:pt x="338138" y="1179513"/>
                </a:lnTo>
                <a:lnTo>
                  <a:pt x="333376" y="1176338"/>
                </a:lnTo>
                <a:lnTo>
                  <a:pt x="331788" y="1169988"/>
                </a:lnTo>
                <a:lnTo>
                  <a:pt x="331788" y="1163638"/>
                </a:lnTo>
                <a:lnTo>
                  <a:pt x="331788" y="1160462"/>
                </a:lnTo>
                <a:lnTo>
                  <a:pt x="333376" y="1157287"/>
                </a:lnTo>
                <a:close/>
                <a:moveTo>
                  <a:pt x="306388" y="1117600"/>
                </a:moveTo>
                <a:lnTo>
                  <a:pt x="311151" y="1117600"/>
                </a:lnTo>
                <a:lnTo>
                  <a:pt x="314326" y="1119187"/>
                </a:lnTo>
                <a:lnTo>
                  <a:pt x="319088" y="1120775"/>
                </a:lnTo>
                <a:lnTo>
                  <a:pt x="320676" y="1125537"/>
                </a:lnTo>
                <a:lnTo>
                  <a:pt x="323851" y="1131887"/>
                </a:lnTo>
                <a:lnTo>
                  <a:pt x="323851" y="1135062"/>
                </a:lnTo>
                <a:lnTo>
                  <a:pt x="320676" y="1136650"/>
                </a:lnTo>
                <a:lnTo>
                  <a:pt x="317501" y="1139825"/>
                </a:lnTo>
                <a:lnTo>
                  <a:pt x="312738" y="1139825"/>
                </a:lnTo>
                <a:lnTo>
                  <a:pt x="309563" y="1136650"/>
                </a:lnTo>
                <a:lnTo>
                  <a:pt x="304801" y="1133475"/>
                </a:lnTo>
                <a:lnTo>
                  <a:pt x="303213" y="1128712"/>
                </a:lnTo>
                <a:lnTo>
                  <a:pt x="300038" y="1125537"/>
                </a:lnTo>
                <a:lnTo>
                  <a:pt x="300038" y="1120775"/>
                </a:lnTo>
                <a:lnTo>
                  <a:pt x="303213" y="1119187"/>
                </a:lnTo>
                <a:close/>
                <a:moveTo>
                  <a:pt x="274638" y="1090613"/>
                </a:moveTo>
                <a:lnTo>
                  <a:pt x="277813" y="1090613"/>
                </a:lnTo>
                <a:lnTo>
                  <a:pt x="282575" y="1092200"/>
                </a:lnTo>
                <a:lnTo>
                  <a:pt x="285750" y="1093788"/>
                </a:lnTo>
                <a:lnTo>
                  <a:pt x="288925" y="1096963"/>
                </a:lnTo>
                <a:lnTo>
                  <a:pt x="290513" y="1100138"/>
                </a:lnTo>
                <a:lnTo>
                  <a:pt x="290513" y="1101725"/>
                </a:lnTo>
                <a:lnTo>
                  <a:pt x="288925" y="1104900"/>
                </a:lnTo>
                <a:lnTo>
                  <a:pt x="284163" y="1106488"/>
                </a:lnTo>
                <a:lnTo>
                  <a:pt x="280988" y="1106488"/>
                </a:lnTo>
                <a:lnTo>
                  <a:pt x="276225" y="1104900"/>
                </a:lnTo>
                <a:lnTo>
                  <a:pt x="274638" y="1101725"/>
                </a:lnTo>
                <a:lnTo>
                  <a:pt x="269875" y="1100138"/>
                </a:lnTo>
                <a:lnTo>
                  <a:pt x="269875" y="1096963"/>
                </a:lnTo>
                <a:lnTo>
                  <a:pt x="269875" y="1093788"/>
                </a:lnTo>
                <a:lnTo>
                  <a:pt x="271463" y="1092200"/>
                </a:lnTo>
                <a:close/>
                <a:moveTo>
                  <a:pt x="766763" y="0"/>
                </a:moveTo>
                <a:lnTo>
                  <a:pt x="862013" y="6350"/>
                </a:lnTo>
                <a:lnTo>
                  <a:pt x="954087" y="25400"/>
                </a:lnTo>
                <a:lnTo>
                  <a:pt x="1044575" y="53975"/>
                </a:lnTo>
                <a:lnTo>
                  <a:pt x="1127125" y="90487"/>
                </a:lnTo>
                <a:lnTo>
                  <a:pt x="1203325" y="139700"/>
                </a:lnTo>
                <a:lnTo>
                  <a:pt x="1274763" y="195262"/>
                </a:lnTo>
                <a:lnTo>
                  <a:pt x="1338263" y="258763"/>
                </a:lnTo>
                <a:lnTo>
                  <a:pt x="1395413" y="330200"/>
                </a:lnTo>
                <a:lnTo>
                  <a:pt x="1443037" y="407988"/>
                </a:lnTo>
                <a:lnTo>
                  <a:pt x="1482725" y="490538"/>
                </a:lnTo>
                <a:lnTo>
                  <a:pt x="1511300" y="579438"/>
                </a:lnTo>
                <a:lnTo>
                  <a:pt x="1527175" y="673100"/>
                </a:lnTo>
                <a:lnTo>
                  <a:pt x="1533525" y="769938"/>
                </a:lnTo>
                <a:lnTo>
                  <a:pt x="1527175" y="869950"/>
                </a:lnTo>
                <a:lnTo>
                  <a:pt x="1508125" y="965200"/>
                </a:lnTo>
                <a:lnTo>
                  <a:pt x="1477963" y="1055688"/>
                </a:lnTo>
                <a:lnTo>
                  <a:pt x="1436687" y="1141413"/>
                </a:lnTo>
                <a:lnTo>
                  <a:pt x="1385887" y="1220788"/>
                </a:lnTo>
                <a:lnTo>
                  <a:pt x="1323975" y="1295401"/>
                </a:lnTo>
                <a:lnTo>
                  <a:pt x="1257300" y="1358901"/>
                </a:lnTo>
                <a:lnTo>
                  <a:pt x="1181100" y="1416051"/>
                </a:lnTo>
                <a:lnTo>
                  <a:pt x="1098550" y="1460501"/>
                </a:lnTo>
                <a:lnTo>
                  <a:pt x="1009650" y="1497013"/>
                </a:lnTo>
                <a:lnTo>
                  <a:pt x="989013" y="1497013"/>
                </a:lnTo>
                <a:lnTo>
                  <a:pt x="973137" y="1493838"/>
                </a:lnTo>
                <a:lnTo>
                  <a:pt x="965200" y="1482726"/>
                </a:lnTo>
                <a:lnTo>
                  <a:pt x="958850" y="1473201"/>
                </a:lnTo>
                <a:lnTo>
                  <a:pt x="957263" y="1460501"/>
                </a:lnTo>
                <a:lnTo>
                  <a:pt x="957263" y="1438276"/>
                </a:lnTo>
                <a:lnTo>
                  <a:pt x="957263" y="1404938"/>
                </a:lnTo>
                <a:lnTo>
                  <a:pt x="957263" y="1360488"/>
                </a:lnTo>
                <a:lnTo>
                  <a:pt x="957263" y="1309688"/>
                </a:lnTo>
                <a:lnTo>
                  <a:pt x="957263" y="1249363"/>
                </a:lnTo>
                <a:lnTo>
                  <a:pt x="954087" y="1208088"/>
                </a:lnTo>
                <a:lnTo>
                  <a:pt x="946150" y="1176338"/>
                </a:lnTo>
                <a:lnTo>
                  <a:pt x="936625" y="1147763"/>
                </a:lnTo>
                <a:lnTo>
                  <a:pt x="922337" y="1125538"/>
                </a:lnTo>
                <a:lnTo>
                  <a:pt x="906463" y="1106488"/>
                </a:lnTo>
                <a:lnTo>
                  <a:pt x="944563" y="1101725"/>
                </a:lnTo>
                <a:lnTo>
                  <a:pt x="985837" y="1093788"/>
                </a:lnTo>
                <a:lnTo>
                  <a:pt x="1022350" y="1084263"/>
                </a:lnTo>
                <a:lnTo>
                  <a:pt x="1060450" y="1071563"/>
                </a:lnTo>
                <a:lnTo>
                  <a:pt x="1095375" y="1054100"/>
                </a:lnTo>
                <a:lnTo>
                  <a:pt x="1128713" y="1033463"/>
                </a:lnTo>
                <a:lnTo>
                  <a:pt x="1158875" y="1008063"/>
                </a:lnTo>
                <a:lnTo>
                  <a:pt x="1187450" y="977900"/>
                </a:lnTo>
                <a:lnTo>
                  <a:pt x="1209675" y="941388"/>
                </a:lnTo>
                <a:lnTo>
                  <a:pt x="1228725" y="898525"/>
                </a:lnTo>
                <a:lnTo>
                  <a:pt x="1243013" y="849313"/>
                </a:lnTo>
                <a:lnTo>
                  <a:pt x="1252537" y="792163"/>
                </a:lnTo>
                <a:lnTo>
                  <a:pt x="1255713" y="728663"/>
                </a:lnTo>
                <a:lnTo>
                  <a:pt x="1252537" y="679450"/>
                </a:lnTo>
                <a:lnTo>
                  <a:pt x="1243013" y="635000"/>
                </a:lnTo>
                <a:lnTo>
                  <a:pt x="1227137" y="593725"/>
                </a:lnTo>
                <a:lnTo>
                  <a:pt x="1203325" y="557213"/>
                </a:lnTo>
                <a:lnTo>
                  <a:pt x="1177925" y="522288"/>
                </a:lnTo>
                <a:lnTo>
                  <a:pt x="1181100" y="508000"/>
                </a:lnTo>
                <a:lnTo>
                  <a:pt x="1187450" y="485775"/>
                </a:lnTo>
                <a:lnTo>
                  <a:pt x="1192213" y="454025"/>
                </a:lnTo>
                <a:lnTo>
                  <a:pt x="1192213" y="415925"/>
                </a:lnTo>
                <a:lnTo>
                  <a:pt x="1185863" y="369888"/>
                </a:lnTo>
                <a:lnTo>
                  <a:pt x="1169987" y="319088"/>
                </a:lnTo>
                <a:lnTo>
                  <a:pt x="1166813" y="319088"/>
                </a:lnTo>
                <a:lnTo>
                  <a:pt x="1158875" y="317500"/>
                </a:lnTo>
                <a:lnTo>
                  <a:pt x="1146175" y="317500"/>
                </a:lnTo>
                <a:lnTo>
                  <a:pt x="1130300" y="319088"/>
                </a:lnTo>
                <a:lnTo>
                  <a:pt x="1106487" y="323850"/>
                </a:lnTo>
                <a:lnTo>
                  <a:pt x="1079500" y="333375"/>
                </a:lnTo>
                <a:lnTo>
                  <a:pt x="1044575" y="347663"/>
                </a:lnTo>
                <a:lnTo>
                  <a:pt x="1003300" y="368300"/>
                </a:lnTo>
                <a:lnTo>
                  <a:pt x="958850" y="396875"/>
                </a:lnTo>
                <a:lnTo>
                  <a:pt x="895350" y="384175"/>
                </a:lnTo>
                <a:lnTo>
                  <a:pt x="831850" y="374650"/>
                </a:lnTo>
                <a:lnTo>
                  <a:pt x="766763" y="373063"/>
                </a:lnTo>
                <a:lnTo>
                  <a:pt x="701675" y="374650"/>
                </a:lnTo>
                <a:lnTo>
                  <a:pt x="638175" y="384175"/>
                </a:lnTo>
                <a:lnTo>
                  <a:pt x="574675" y="396875"/>
                </a:lnTo>
                <a:lnTo>
                  <a:pt x="530225" y="368300"/>
                </a:lnTo>
                <a:lnTo>
                  <a:pt x="488950" y="347663"/>
                </a:lnTo>
                <a:lnTo>
                  <a:pt x="454025" y="333375"/>
                </a:lnTo>
                <a:lnTo>
                  <a:pt x="425450" y="323850"/>
                </a:lnTo>
                <a:lnTo>
                  <a:pt x="403225" y="319088"/>
                </a:lnTo>
                <a:lnTo>
                  <a:pt x="387350" y="317500"/>
                </a:lnTo>
                <a:lnTo>
                  <a:pt x="374650" y="317500"/>
                </a:lnTo>
                <a:lnTo>
                  <a:pt x="366713" y="319088"/>
                </a:lnTo>
                <a:lnTo>
                  <a:pt x="363537" y="319088"/>
                </a:lnTo>
                <a:lnTo>
                  <a:pt x="347663" y="369888"/>
                </a:lnTo>
                <a:lnTo>
                  <a:pt x="341313" y="415925"/>
                </a:lnTo>
                <a:lnTo>
                  <a:pt x="341313" y="454025"/>
                </a:lnTo>
                <a:lnTo>
                  <a:pt x="346075" y="485775"/>
                </a:lnTo>
                <a:lnTo>
                  <a:pt x="352425" y="508000"/>
                </a:lnTo>
                <a:lnTo>
                  <a:pt x="355600" y="522288"/>
                </a:lnTo>
                <a:lnTo>
                  <a:pt x="328613" y="557213"/>
                </a:lnTo>
                <a:lnTo>
                  <a:pt x="306387" y="593725"/>
                </a:lnTo>
                <a:lnTo>
                  <a:pt x="290513" y="635000"/>
                </a:lnTo>
                <a:lnTo>
                  <a:pt x="280987" y="679450"/>
                </a:lnTo>
                <a:lnTo>
                  <a:pt x="276225" y="728663"/>
                </a:lnTo>
                <a:lnTo>
                  <a:pt x="280987" y="792163"/>
                </a:lnTo>
                <a:lnTo>
                  <a:pt x="288925" y="849313"/>
                </a:lnTo>
                <a:lnTo>
                  <a:pt x="303213" y="898525"/>
                </a:lnTo>
                <a:lnTo>
                  <a:pt x="323850" y="941388"/>
                </a:lnTo>
                <a:lnTo>
                  <a:pt x="346075" y="977900"/>
                </a:lnTo>
                <a:lnTo>
                  <a:pt x="373063" y="1008063"/>
                </a:lnTo>
                <a:lnTo>
                  <a:pt x="403225" y="1033463"/>
                </a:lnTo>
                <a:lnTo>
                  <a:pt x="438150" y="1054100"/>
                </a:lnTo>
                <a:lnTo>
                  <a:pt x="473075" y="1071563"/>
                </a:lnTo>
                <a:lnTo>
                  <a:pt x="509587" y="1084263"/>
                </a:lnTo>
                <a:lnTo>
                  <a:pt x="547687" y="1093788"/>
                </a:lnTo>
                <a:lnTo>
                  <a:pt x="587375" y="1101725"/>
                </a:lnTo>
                <a:lnTo>
                  <a:pt x="625475" y="1108075"/>
                </a:lnTo>
                <a:lnTo>
                  <a:pt x="611187" y="1125538"/>
                </a:lnTo>
                <a:lnTo>
                  <a:pt x="596900" y="1147763"/>
                </a:lnTo>
                <a:lnTo>
                  <a:pt x="584200" y="1176338"/>
                </a:lnTo>
                <a:lnTo>
                  <a:pt x="579437" y="1211263"/>
                </a:lnTo>
                <a:lnTo>
                  <a:pt x="560387" y="1217613"/>
                </a:lnTo>
                <a:lnTo>
                  <a:pt x="539750" y="1222375"/>
                </a:lnTo>
                <a:lnTo>
                  <a:pt x="515937" y="1228725"/>
                </a:lnTo>
                <a:lnTo>
                  <a:pt x="488950" y="1231900"/>
                </a:lnTo>
                <a:lnTo>
                  <a:pt x="461963" y="1227138"/>
                </a:lnTo>
                <a:lnTo>
                  <a:pt x="433387" y="1219200"/>
                </a:lnTo>
                <a:lnTo>
                  <a:pt x="404813" y="1204913"/>
                </a:lnTo>
                <a:lnTo>
                  <a:pt x="377825" y="1179513"/>
                </a:lnTo>
                <a:lnTo>
                  <a:pt x="354013" y="1147763"/>
                </a:lnTo>
                <a:lnTo>
                  <a:pt x="352425" y="1143000"/>
                </a:lnTo>
                <a:lnTo>
                  <a:pt x="346075" y="1131888"/>
                </a:lnTo>
                <a:lnTo>
                  <a:pt x="333375" y="1117600"/>
                </a:lnTo>
                <a:lnTo>
                  <a:pt x="314325" y="1100138"/>
                </a:lnTo>
                <a:lnTo>
                  <a:pt x="295275" y="1085850"/>
                </a:lnTo>
                <a:lnTo>
                  <a:pt x="268287" y="1073150"/>
                </a:lnTo>
                <a:lnTo>
                  <a:pt x="238125" y="1068388"/>
                </a:lnTo>
                <a:lnTo>
                  <a:pt x="234950" y="1068388"/>
                </a:lnTo>
                <a:lnTo>
                  <a:pt x="228600" y="1068388"/>
                </a:lnTo>
                <a:lnTo>
                  <a:pt x="220663" y="1069975"/>
                </a:lnTo>
                <a:lnTo>
                  <a:pt x="212725" y="1071563"/>
                </a:lnTo>
                <a:lnTo>
                  <a:pt x="204787" y="1076325"/>
                </a:lnTo>
                <a:lnTo>
                  <a:pt x="203200" y="1079500"/>
                </a:lnTo>
                <a:lnTo>
                  <a:pt x="204787" y="1087438"/>
                </a:lnTo>
                <a:lnTo>
                  <a:pt x="212725" y="1100138"/>
                </a:lnTo>
                <a:lnTo>
                  <a:pt x="231775" y="1114425"/>
                </a:lnTo>
                <a:lnTo>
                  <a:pt x="234950" y="1117600"/>
                </a:lnTo>
                <a:lnTo>
                  <a:pt x="246063" y="1122363"/>
                </a:lnTo>
                <a:lnTo>
                  <a:pt x="261937" y="1136650"/>
                </a:lnTo>
                <a:lnTo>
                  <a:pt x="280987" y="1157288"/>
                </a:lnTo>
                <a:lnTo>
                  <a:pt x="298450" y="1185863"/>
                </a:lnTo>
                <a:lnTo>
                  <a:pt x="317500" y="1227138"/>
                </a:lnTo>
                <a:lnTo>
                  <a:pt x="317500" y="1228725"/>
                </a:lnTo>
                <a:lnTo>
                  <a:pt x="320675" y="1235076"/>
                </a:lnTo>
                <a:lnTo>
                  <a:pt x="327025" y="1247776"/>
                </a:lnTo>
                <a:lnTo>
                  <a:pt x="338137" y="1260476"/>
                </a:lnTo>
                <a:lnTo>
                  <a:pt x="349250" y="1274763"/>
                </a:lnTo>
                <a:lnTo>
                  <a:pt x="366713" y="1289051"/>
                </a:lnTo>
                <a:lnTo>
                  <a:pt x="387350" y="1303338"/>
                </a:lnTo>
                <a:lnTo>
                  <a:pt x="412750" y="1312863"/>
                </a:lnTo>
                <a:lnTo>
                  <a:pt x="446087" y="1323976"/>
                </a:lnTo>
                <a:lnTo>
                  <a:pt x="482600" y="1325563"/>
                </a:lnTo>
                <a:lnTo>
                  <a:pt x="525463" y="1325563"/>
                </a:lnTo>
                <a:lnTo>
                  <a:pt x="574675" y="1317626"/>
                </a:lnTo>
                <a:lnTo>
                  <a:pt x="576263" y="1363663"/>
                </a:lnTo>
                <a:lnTo>
                  <a:pt x="576263" y="1404938"/>
                </a:lnTo>
                <a:lnTo>
                  <a:pt x="576263" y="1438276"/>
                </a:lnTo>
                <a:lnTo>
                  <a:pt x="576263" y="1460501"/>
                </a:lnTo>
                <a:lnTo>
                  <a:pt x="574675" y="1473201"/>
                </a:lnTo>
                <a:lnTo>
                  <a:pt x="568325" y="1482726"/>
                </a:lnTo>
                <a:lnTo>
                  <a:pt x="558800" y="1493838"/>
                </a:lnTo>
                <a:lnTo>
                  <a:pt x="544513" y="1497013"/>
                </a:lnTo>
                <a:lnTo>
                  <a:pt x="523875" y="1497013"/>
                </a:lnTo>
                <a:lnTo>
                  <a:pt x="434975" y="1460501"/>
                </a:lnTo>
                <a:lnTo>
                  <a:pt x="352425" y="1416051"/>
                </a:lnTo>
                <a:lnTo>
                  <a:pt x="276225" y="1358901"/>
                </a:lnTo>
                <a:lnTo>
                  <a:pt x="209550" y="1295401"/>
                </a:lnTo>
                <a:lnTo>
                  <a:pt x="147637" y="1220788"/>
                </a:lnTo>
                <a:lnTo>
                  <a:pt x="96837" y="1141413"/>
                </a:lnTo>
                <a:lnTo>
                  <a:pt x="55563" y="1055688"/>
                </a:lnTo>
                <a:lnTo>
                  <a:pt x="25400" y="965200"/>
                </a:lnTo>
                <a:lnTo>
                  <a:pt x="6350" y="869950"/>
                </a:lnTo>
                <a:lnTo>
                  <a:pt x="0" y="769938"/>
                </a:lnTo>
                <a:lnTo>
                  <a:pt x="6350" y="673100"/>
                </a:lnTo>
                <a:lnTo>
                  <a:pt x="22225" y="579438"/>
                </a:lnTo>
                <a:lnTo>
                  <a:pt x="50800" y="490538"/>
                </a:lnTo>
                <a:lnTo>
                  <a:pt x="90487" y="407988"/>
                </a:lnTo>
                <a:lnTo>
                  <a:pt x="136525" y="330200"/>
                </a:lnTo>
                <a:lnTo>
                  <a:pt x="192087" y="258763"/>
                </a:lnTo>
                <a:lnTo>
                  <a:pt x="257175" y="195262"/>
                </a:lnTo>
                <a:lnTo>
                  <a:pt x="328613" y="139700"/>
                </a:lnTo>
                <a:lnTo>
                  <a:pt x="406400" y="90487"/>
                </a:lnTo>
                <a:lnTo>
                  <a:pt x="488950" y="53975"/>
                </a:lnTo>
                <a:lnTo>
                  <a:pt x="579437" y="25400"/>
                </a:lnTo>
                <a:lnTo>
                  <a:pt x="669925" y="63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293818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Want something more intense? Try out Jeff </a:t>
            </a:r>
            <a:r>
              <a:rPr lang="en-US" dirty="0" err="1" smtClean="0"/>
              <a:t>Fattic’s</a:t>
            </a:r>
            <a:r>
              <a:rPr lang="en-US" dirty="0" smtClean="0"/>
              <a:t> </a:t>
            </a:r>
            <a:r>
              <a:rPr lang="en-US" b="1" i="1" dirty="0" smtClean="0"/>
              <a:t>“Continuous Delivery with Visual Studio”</a:t>
            </a:r>
            <a:r>
              <a:rPr lang="en-US" dirty="0" smtClean="0"/>
              <a:t/>
            </a:r>
            <a:br>
              <a:rPr lang="en-US" dirty="0" smtClean="0"/>
            </a:br>
            <a:r>
              <a:rPr lang="en-US" u="sng" dirty="0">
                <a:hlinkClick r:id="rId2"/>
              </a:rPr>
              <a:t>http://</a:t>
            </a:r>
            <a:r>
              <a:rPr lang="en-US" u="sng" dirty="0" smtClean="0">
                <a:hlinkClick r:id="rId2"/>
              </a:rPr>
              <a:t>1drv.ms/NoB5nN</a:t>
            </a:r>
            <a:endParaRPr lang="en-US" b="1" i="1" dirty="0" smtClean="0"/>
          </a:p>
          <a:p>
            <a:r>
              <a:rPr lang="en-US" dirty="0" smtClean="0"/>
              <a:t>Windows Client images for </a:t>
            </a:r>
            <a:r>
              <a:rPr lang="en-US" dirty="0"/>
              <a:t>MSDN subscribers</a:t>
            </a:r>
            <a:br>
              <a:rPr lang="en-US" dirty="0"/>
            </a:br>
            <a:r>
              <a:rPr lang="en-US" dirty="0">
                <a:hlinkClick r:id="rId3"/>
              </a:rPr>
              <a:t>http://azure.microsoft.com/blog/2014/05/29/windows-client-images-on-azure</a:t>
            </a:r>
            <a:r>
              <a:rPr lang="en-US" dirty="0" smtClean="0">
                <a:hlinkClick r:id="rId3"/>
              </a:rPr>
              <a:t>/</a:t>
            </a:r>
            <a:r>
              <a:rPr lang="en-US" dirty="0" smtClean="0"/>
              <a:t> </a:t>
            </a:r>
          </a:p>
          <a:p>
            <a:r>
              <a:rPr lang="en-US" dirty="0" smtClean="0"/>
              <a:t>Visual Studio Online </a:t>
            </a:r>
            <a:r>
              <a:rPr lang="en-US" dirty="0"/>
              <a:t>User Plans</a:t>
            </a:r>
            <a:br>
              <a:rPr lang="en-US" dirty="0"/>
            </a:br>
            <a:r>
              <a:rPr lang="en-US" dirty="0">
                <a:hlinkClick r:id="rId4"/>
              </a:rPr>
              <a:t>http://</a:t>
            </a:r>
            <a:r>
              <a:rPr lang="en-US" dirty="0" smtClean="0">
                <a:hlinkClick r:id="rId4"/>
              </a:rPr>
              <a:t>www.visualstudio.com/en-us/products/visual-studio-online-overview-vs.aspx</a:t>
            </a:r>
            <a:endParaRPr lang="en-US" dirty="0" smtClean="0"/>
          </a:p>
          <a:p>
            <a:r>
              <a:rPr lang="en-US" dirty="0" smtClean="0"/>
              <a:t>Application Insights for Visual Studio Online</a:t>
            </a:r>
            <a:r>
              <a:rPr lang="en-US" dirty="0"/>
              <a:t/>
            </a:r>
            <a:br>
              <a:rPr lang="en-US" dirty="0"/>
            </a:br>
            <a:r>
              <a:rPr lang="en-US" dirty="0">
                <a:hlinkClick r:id="rId5"/>
              </a:rPr>
              <a:t>http://</a:t>
            </a:r>
            <a:r>
              <a:rPr lang="en-US" dirty="0" smtClean="0">
                <a:hlinkClick r:id="rId5"/>
              </a:rPr>
              <a:t>msdn.microsoft.com/en-us/library/dn481095.aspx</a:t>
            </a:r>
            <a:r>
              <a:rPr lang="en-US" dirty="0" smtClean="0"/>
              <a:t> </a:t>
            </a:r>
            <a:endParaRPr lang="en-US" dirty="0"/>
          </a:p>
          <a:p>
            <a:r>
              <a:rPr lang="en-US" dirty="0" smtClean="0"/>
              <a:t>Application </a:t>
            </a:r>
            <a:r>
              <a:rPr lang="en-US" dirty="0"/>
              <a:t>Insights Tools for Visual Studio</a:t>
            </a:r>
            <a:br>
              <a:rPr lang="en-US" dirty="0"/>
            </a:br>
            <a:r>
              <a:rPr lang="en-US" dirty="0">
                <a:hlinkClick r:id="rId6"/>
              </a:rPr>
              <a:t>http://</a:t>
            </a:r>
            <a:r>
              <a:rPr lang="en-US" dirty="0" smtClean="0">
                <a:hlinkClick r:id="rId6"/>
              </a:rPr>
              <a:t>visualstudiogallery.msdn.microsoft.com/82367b81-3f97-4de1-bbf1-eaf52ddc635a</a:t>
            </a:r>
            <a:r>
              <a:rPr lang="en-US" dirty="0" smtClean="0"/>
              <a:t> </a:t>
            </a:r>
          </a:p>
          <a:p>
            <a:r>
              <a:rPr lang="en-US" dirty="0" smtClean="0"/>
              <a:t>Web Performance and </a:t>
            </a:r>
            <a:r>
              <a:rPr lang="en-US" dirty="0"/>
              <a:t>Load </a:t>
            </a:r>
            <a:r>
              <a:rPr lang="en-US" dirty="0" smtClean="0"/>
              <a:t>Testing</a:t>
            </a:r>
            <a:r>
              <a:rPr lang="en-US" dirty="0"/>
              <a:t/>
            </a:r>
            <a:br>
              <a:rPr lang="en-US" dirty="0"/>
            </a:br>
            <a:r>
              <a:rPr lang="en-US" dirty="0">
                <a:hlinkClick r:id="rId7"/>
              </a:rPr>
              <a:t>http://</a:t>
            </a:r>
            <a:r>
              <a:rPr lang="en-US" dirty="0" smtClean="0">
                <a:hlinkClick r:id="rId7"/>
              </a:rPr>
              <a:t>msdn.microsoft.com/en-us/library/dn250793.aspx</a:t>
            </a:r>
            <a:r>
              <a:rPr lang="en-US" dirty="0" smtClean="0"/>
              <a:t> </a:t>
            </a:r>
          </a:p>
          <a:p>
            <a:r>
              <a:rPr lang="en-US" dirty="0" smtClean="0"/>
              <a:t>Get more build or load testing capacity for </a:t>
            </a:r>
            <a:r>
              <a:rPr lang="en-US" dirty="0"/>
              <a:t>your account:</a:t>
            </a:r>
            <a:br>
              <a:rPr lang="en-US" dirty="0"/>
            </a:br>
            <a:r>
              <a:rPr lang="en-US" dirty="0">
                <a:hlinkClick r:id="rId8"/>
              </a:rPr>
              <a:t>http://</a:t>
            </a:r>
            <a:r>
              <a:rPr lang="en-US" dirty="0" smtClean="0">
                <a:hlinkClick r:id="rId8"/>
              </a:rPr>
              <a:t>www.visualstudio.com/en-us/get-started/get-more-build-or-load-testing-vs.aspx</a:t>
            </a:r>
            <a:r>
              <a:rPr lang="en-US" dirty="0" smtClean="0"/>
              <a:t> </a:t>
            </a:r>
          </a:p>
          <a:p>
            <a:endParaRPr lang="en-US" dirty="0"/>
          </a:p>
          <a:p>
            <a:endParaRPr lang="en-US" dirty="0"/>
          </a:p>
        </p:txBody>
      </p:sp>
    </p:spTree>
    <p:extLst>
      <p:ext uri="{BB962C8B-B14F-4D97-AF65-F5344CB8AC3E}">
        <p14:creationId xmlns:p14="http://schemas.microsoft.com/office/powerpoint/2010/main" val="20183854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COLORS</a:t>
            </a:r>
            <a:endParaRPr lang="en-US" dirty="0"/>
          </a:p>
        </p:txBody>
      </p:sp>
      <p:sp>
        <p:nvSpPr>
          <p:cNvPr id="5" name="Rectangle 4"/>
          <p:cNvSpPr/>
          <p:nvPr/>
        </p:nvSpPr>
        <p:spPr>
          <a:xfrm>
            <a:off x="1784453" y="2620486"/>
            <a:ext cx="879737" cy="879737"/>
          </a:xfrm>
          <a:prstGeom prst="rect">
            <a:avLst/>
          </a:prstGeom>
          <a:solidFill>
            <a:srgbClr val="6AC4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106</a:t>
            </a:r>
          </a:p>
          <a:p>
            <a:pPr algn="l"/>
            <a:r>
              <a:rPr lang="en-US" sz="1200" dirty="0" smtClean="0"/>
              <a:t>G 196</a:t>
            </a:r>
          </a:p>
          <a:p>
            <a:pPr algn="l"/>
            <a:r>
              <a:rPr lang="en-US" sz="1200" dirty="0" smtClean="0"/>
              <a:t>B 234</a:t>
            </a:r>
            <a:endParaRPr lang="en-US" sz="1200" dirty="0"/>
          </a:p>
        </p:txBody>
      </p:sp>
      <p:sp>
        <p:nvSpPr>
          <p:cNvPr id="6" name="Rectangle 5"/>
          <p:cNvSpPr/>
          <p:nvPr/>
        </p:nvSpPr>
        <p:spPr>
          <a:xfrm>
            <a:off x="2745944" y="1675450"/>
            <a:ext cx="879737" cy="87973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60</a:t>
            </a:r>
            <a:br>
              <a:rPr lang="en-US" sz="1200" dirty="0" smtClean="0"/>
            </a:br>
            <a:r>
              <a:rPr lang="en-US" sz="1200" dirty="0" smtClean="0"/>
              <a:t>G</a:t>
            </a:r>
            <a:r>
              <a:rPr lang="en-US" sz="1200" baseline="0" dirty="0" smtClean="0"/>
              <a:t> </a:t>
            </a:r>
            <a:r>
              <a:rPr lang="en-US" sz="1200" dirty="0" smtClean="0"/>
              <a:t>69</a:t>
            </a:r>
            <a:br>
              <a:rPr lang="en-US" sz="1200" dirty="0" smtClean="0"/>
            </a:br>
            <a:r>
              <a:rPr lang="en-US" sz="1200" dirty="0" smtClean="0"/>
              <a:t>B 79</a:t>
            </a:r>
            <a:endParaRPr lang="en-US" sz="1200" dirty="0"/>
          </a:p>
        </p:txBody>
      </p:sp>
      <p:sp>
        <p:nvSpPr>
          <p:cNvPr id="7" name="Rectangle 6"/>
          <p:cNvSpPr/>
          <p:nvPr/>
        </p:nvSpPr>
        <p:spPr>
          <a:xfrm>
            <a:off x="2745944" y="2620486"/>
            <a:ext cx="879737" cy="879737"/>
          </a:xfrm>
          <a:prstGeom prst="rect">
            <a:avLst/>
          </a:prstGeom>
          <a:solidFill>
            <a:srgbClr val="888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136</a:t>
            </a:r>
          </a:p>
          <a:p>
            <a:pPr algn="l"/>
            <a:r>
              <a:rPr lang="en-US" sz="1200" dirty="0" smtClean="0"/>
              <a:t>G 142</a:t>
            </a:r>
          </a:p>
          <a:p>
            <a:pPr algn="l"/>
            <a:r>
              <a:rPr lang="en-US" sz="1200" dirty="0" smtClean="0"/>
              <a:t>B 148</a:t>
            </a:r>
            <a:endParaRPr lang="en-US" sz="1200" dirty="0"/>
          </a:p>
        </p:txBody>
      </p:sp>
      <p:sp>
        <p:nvSpPr>
          <p:cNvPr id="8" name="Rectangle 7"/>
          <p:cNvSpPr/>
          <p:nvPr/>
        </p:nvSpPr>
        <p:spPr>
          <a:xfrm>
            <a:off x="1784451" y="3565520"/>
            <a:ext cx="879737" cy="879737"/>
          </a:xfrm>
          <a:prstGeom prst="rect">
            <a:avLst/>
          </a:prstGeom>
          <a:solidFill>
            <a:srgbClr val="E1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solidFill>
                  <a:srgbClr val="3C454F"/>
                </a:solidFill>
              </a:rPr>
              <a:t>R 255</a:t>
            </a:r>
          </a:p>
          <a:p>
            <a:pPr algn="l"/>
            <a:r>
              <a:rPr lang="en-US" sz="1200" dirty="0" smtClean="0">
                <a:solidFill>
                  <a:srgbClr val="3C454F"/>
                </a:solidFill>
              </a:rPr>
              <a:t>G 243</a:t>
            </a:r>
          </a:p>
          <a:p>
            <a:pPr algn="l"/>
            <a:r>
              <a:rPr lang="en-US" sz="1200" dirty="0" smtClean="0">
                <a:solidFill>
                  <a:srgbClr val="3C454F"/>
                </a:solidFill>
              </a:rPr>
              <a:t>B 251</a:t>
            </a:r>
            <a:endParaRPr lang="en-US" sz="1200" dirty="0">
              <a:solidFill>
                <a:srgbClr val="3C454F"/>
              </a:solidFill>
            </a:endParaRPr>
          </a:p>
        </p:txBody>
      </p:sp>
      <p:sp>
        <p:nvSpPr>
          <p:cNvPr id="9" name="Rectangle 8"/>
          <p:cNvSpPr/>
          <p:nvPr/>
        </p:nvSpPr>
        <p:spPr>
          <a:xfrm>
            <a:off x="822962" y="2620486"/>
            <a:ext cx="879737" cy="879737"/>
          </a:xfrm>
          <a:prstGeom prst="rect">
            <a:avLst/>
          </a:prstGeom>
          <a:solidFill>
            <a:srgbClr val="8CC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140</a:t>
            </a:r>
          </a:p>
          <a:p>
            <a:pPr algn="l"/>
            <a:r>
              <a:rPr lang="en-US" sz="1200" dirty="0" smtClean="0"/>
              <a:t>G 197</a:t>
            </a:r>
          </a:p>
          <a:p>
            <a:pPr algn="l"/>
            <a:r>
              <a:rPr lang="en-US" sz="1200" dirty="0" smtClean="0"/>
              <a:t>B 61</a:t>
            </a:r>
            <a:endParaRPr lang="en-US" sz="1200" dirty="0"/>
          </a:p>
        </p:txBody>
      </p:sp>
      <p:sp>
        <p:nvSpPr>
          <p:cNvPr id="10" name="Rectangle 9"/>
          <p:cNvSpPr/>
          <p:nvPr/>
        </p:nvSpPr>
        <p:spPr>
          <a:xfrm>
            <a:off x="822960" y="4521857"/>
            <a:ext cx="879737" cy="879737"/>
          </a:xfrm>
          <a:prstGeom prst="rect">
            <a:avLst/>
          </a:prstGeom>
          <a:solidFill>
            <a:srgbClr val="EC2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236</a:t>
            </a:r>
          </a:p>
          <a:p>
            <a:pPr algn="l"/>
            <a:r>
              <a:rPr lang="en-US" sz="1200" dirty="0" smtClean="0"/>
              <a:t>G 34</a:t>
            </a:r>
          </a:p>
          <a:p>
            <a:pPr algn="l"/>
            <a:r>
              <a:rPr lang="en-US" sz="1200" dirty="0" smtClean="0"/>
              <a:t>B 118</a:t>
            </a:r>
            <a:endParaRPr lang="en-US" sz="1200" dirty="0"/>
          </a:p>
        </p:txBody>
      </p:sp>
      <p:sp>
        <p:nvSpPr>
          <p:cNvPr id="11" name="Rectangle 10"/>
          <p:cNvSpPr/>
          <p:nvPr/>
        </p:nvSpPr>
        <p:spPr>
          <a:xfrm>
            <a:off x="1784453" y="1675452"/>
            <a:ext cx="879737" cy="879737"/>
          </a:xfrm>
          <a:prstGeom prst="rect">
            <a:avLst/>
          </a:prstGeom>
          <a:solidFill>
            <a:srgbClr val="71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113</a:t>
            </a:r>
          </a:p>
          <a:p>
            <a:pPr algn="l"/>
            <a:r>
              <a:rPr lang="en-US" sz="1200" dirty="0" smtClean="0"/>
              <a:t>G 177</a:t>
            </a:r>
          </a:p>
          <a:p>
            <a:pPr algn="l"/>
            <a:r>
              <a:rPr lang="en-US" sz="1200" dirty="0" smtClean="0"/>
              <a:t>B 209</a:t>
            </a:r>
            <a:endParaRPr lang="en-US" sz="1200" dirty="0"/>
          </a:p>
        </p:txBody>
      </p:sp>
      <p:sp>
        <p:nvSpPr>
          <p:cNvPr id="12" name="Rectangle 11"/>
          <p:cNvSpPr/>
          <p:nvPr/>
        </p:nvSpPr>
        <p:spPr>
          <a:xfrm>
            <a:off x="822962" y="3565518"/>
            <a:ext cx="879737" cy="879737"/>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255</a:t>
            </a:r>
          </a:p>
          <a:p>
            <a:pPr algn="l"/>
            <a:r>
              <a:rPr lang="en-US" sz="1200" dirty="0" smtClean="0"/>
              <a:t>G 142</a:t>
            </a:r>
          </a:p>
          <a:p>
            <a:pPr algn="l"/>
            <a:r>
              <a:rPr lang="en-US" sz="1200" dirty="0" smtClean="0"/>
              <a:t>B 0</a:t>
            </a:r>
            <a:endParaRPr lang="en-US" sz="1200" dirty="0"/>
          </a:p>
        </p:txBody>
      </p:sp>
      <p:sp>
        <p:nvSpPr>
          <p:cNvPr id="13" name="Rectangle 12"/>
          <p:cNvSpPr/>
          <p:nvPr/>
        </p:nvSpPr>
        <p:spPr>
          <a:xfrm>
            <a:off x="822962" y="1675448"/>
            <a:ext cx="879737" cy="879737"/>
          </a:xfrm>
          <a:prstGeom prst="rect">
            <a:avLst/>
          </a:prstGeom>
          <a:solidFill>
            <a:srgbClr val="3EA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62</a:t>
            </a:r>
            <a:br>
              <a:rPr lang="en-US" sz="1200" dirty="0" smtClean="0"/>
            </a:br>
            <a:r>
              <a:rPr lang="en-US" sz="1200" dirty="0" smtClean="0"/>
              <a:t>G 168</a:t>
            </a:r>
          </a:p>
          <a:p>
            <a:pPr algn="l"/>
            <a:r>
              <a:rPr lang="en-US" sz="1200" dirty="0" smtClean="0"/>
              <a:t>B 245</a:t>
            </a:r>
            <a:endParaRPr lang="en-US" sz="1200" dirty="0"/>
          </a:p>
        </p:txBody>
      </p:sp>
    </p:spTree>
    <p:extLst>
      <p:ext uri="{BB962C8B-B14F-4D97-AF65-F5344CB8AC3E}">
        <p14:creationId xmlns:p14="http://schemas.microsoft.com/office/powerpoint/2010/main" val="3874724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TILES</a:t>
            </a:r>
            <a:endParaRPr lang="en-US" dirty="0"/>
          </a:p>
        </p:txBody>
      </p:sp>
      <p:sp>
        <p:nvSpPr>
          <p:cNvPr id="4" name="Pink Square Tile"/>
          <p:cNvSpPr>
            <a:spLocks noChangeAspect="1"/>
          </p:cNvSpPr>
          <p:nvPr/>
        </p:nvSpPr>
        <p:spPr>
          <a:xfrm>
            <a:off x="1752600" y="3344343"/>
            <a:ext cx="1371600" cy="13716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5" name="Purple Square Tile"/>
          <p:cNvSpPr>
            <a:spLocks noChangeAspect="1"/>
          </p:cNvSpPr>
          <p:nvPr/>
        </p:nvSpPr>
        <p:spPr>
          <a:xfrm>
            <a:off x="1752600" y="4808123"/>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6" name="Green Square Tile"/>
          <p:cNvSpPr>
            <a:spLocks noChangeAspect="1"/>
          </p:cNvSpPr>
          <p:nvPr/>
        </p:nvSpPr>
        <p:spPr>
          <a:xfrm>
            <a:off x="3215640" y="1877435"/>
            <a:ext cx="1371600" cy="137160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7" name="Orange Square Tile"/>
          <p:cNvSpPr>
            <a:spLocks noChangeAspect="1"/>
          </p:cNvSpPr>
          <p:nvPr/>
        </p:nvSpPr>
        <p:spPr>
          <a:xfrm>
            <a:off x="3215640" y="3345823"/>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8" name="XBOX Live Green Square Tile"/>
          <p:cNvSpPr>
            <a:spLocks noChangeAspect="1"/>
          </p:cNvSpPr>
          <p:nvPr/>
        </p:nvSpPr>
        <p:spPr>
          <a:xfrm>
            <a:off x="3215640" y="4808123"/>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9" name="Blue Wide Tile"/>
          <p:cNvSpPr>
            <a:spLocks noChangeAspect="1"/>
          </p:cNvSpPr>
          <p:nvPr/>
        </p:nvSpPr>
        <p:spPr>
          <a:xfrm>
            <a:off x="4678680" y="1882043"/>
            <a:ext cx="2834640" cy="13716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0" name="Pink Wide Tile"/>
          <p:cNvSpPr>
            <a:spLocks noChangeAspect="1"/>
          </p:cNvSpPr>
          <p:nvPr/>
        </p:nvSpPr>
        <p:spPr>
          <a:xfrm>
            <a:off x="4678680" y="3344343"/>
            <a:ext cx="283464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1" name="Purple Wide Tile"/>
          <p:cNvSpPr>
            <a:spLocks noChangeAspect="1"/>
          </p:cNvSpPr>
          <p:nvPr/>
        </p:nvSpPr>
        <p:spPr>
          <a:xfrm>
            <a:off x="4678680" y="4808123"/>
            <a:ext cx="283464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2" name="Green Wide Tile"/>
          <p:cNvSpPr>
            <a:spLocks noChangeAspect="1"/>
          </p:cNvSpPr>
          <p:nvPr/>
        </p:nvSpPr>
        <p:spPr>
          <a:xfrm>
            <a:off x="7604760" y="1882043"/>
            <a:ext cx="283464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3" name="Orange Wide Tile"/>
          <p:cNvSpPr>
            <a:spLocks noChangeAspect="1"/>
          </p:cNvSpPr>
          <p:nvPr/>
        </p:nvSpPr>
        <p:spPr>
          <a:xfrm>
            <a:off x="7604760" y="3344343"/>
            <a:ext cx="283464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4" name="XBOX Live Green Wide Tile"/>
          <p:cNvSpPr>
            <a:spLocks noChangeAspect="1"/>
          </p:cNvSpPr>
          <p:nvPr/>
        </p:nvSpPr>
        <p:spPr>
          <a:xfrm>
            <a:off x="7604760" y="4808123"/>
            <a:ext cx="2834640" cy="137160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5" name="Blue Sqaure Tile"/>
          <p:cNvSpPr>
            <a:spLocks noChangeAspect="1"/>
          </p:cNvSpPr>
          <p:nvPr/>
        </p:nvSpPr>
        <p:spPr>
          <a:xfrm>
            <a:off x="1752600" y="187743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
        <p:nvSpPr>
          <p:cNvPr id="16" name="Blue Sqaure Tile"/>
          <p:cNvSpPr>
            <a:spLocks noChangeAspect="1"/>
          </p:cNvSpPr>
          <p:nvPr/>
        </p:nvSpPr>
        <p:spPr>
          <a:xfrm>
            <a:off x="2484120" y="187743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
        <p:nvSpPr>
          <p:cNvPr id="17" name="Blue Sqaure Tile"/>
          <p:cNvSpPr>
            <a:spLocks noChangeAspect="1"/>
          </p:cNvSpPr>
          <p:nvPr/>
        </p:nvSpPr>
        <p:spPr>
          <a:xfrm>
            <a:off x="1752600" y="260895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
        <p:nvSpPr>
          <p:cNvPr id="18" name="Blue Sqaure Tile"/>
          <p:cNvSpPr>
            <a:spLocks noChangeAspect="1"/>
          </p:cNvSpPr>
          <p:nvPr/>
        </p:nvSpPr>
        <p:spPr>
          <a:xfrm>
            <a:off x="2484120" y="260895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Tree>
    <p:extLst>
      <p:ext uri="{BB962C8B-B14F-4D97-AF65-F5344CB8AC3E}">
        <p14:creationId xmlns:p14="http://schemas.microsoft.com/office/powerpoint/2010/main" val="3461751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pSp>
        <p:nvGrpSpPr>
          <p:cNvPr id="3" name="Group 2"/>
          <p:cNvGrpSpPr/>
          <p:nvPr/>
        </p:nvGrpSpPr>
        <p:grpSpPr>
          <a:xfrm>
            <a:off x="822961" y="1562099"/>
            <a:ext cx="10274966" cy="4539099"/>
            <a:chOff x="822961" y="1266711"/>
            <a:chExt cx="10943626" cy="4834488"/>
          </a:xfrm>
        </p:grpSpPr>
        <p:grpSp>
          <p:nvGrpSpPr>
            <p:cNvPr id="12" name="Group 11"/>
            <p:cNvGrpSpPr/>
            <p:nvPr/>
          </p:nvGrpSpPr>
          <p:grpSpPr>
            <a:xfrm>
              <a:off x="822961" y="1266711"/>
              <a:ext cx="6934651" cy="919420"/>
              <a:chOff x="819980" y="1619155"/>
              <a:chExt cx="8291016" cy="1099252"/>
            </a:xfrm>
          </p:grpSpPr>
          <p:sp>
            <p:nvSpPr>
              <p:cNvPr id="20" name="Rectangle 19"/>
              <p:cNvSpPr/>
              <p:nvPr/>
            </p:nvSpPr>
            <p:spPr>
              <a:xfrm>
                <a:off x="2148653" y="1937948"/>
                <a:ext cx="6962343" cy="461665"/>
              </a:xfrm>
              <a:prstGeom prst="rect">
                <a:avLst/>
              </a:prstGeom>
            </p:spPr>
            <p:txBody>
              <a:bodyPr wrap="square">
                <a:spAutoFit/>
              </a:bodyPr>
              <a:lstStyle/>
              <a:p>
                <a:r>
                  <a:rPr lang="en-US" sz="2400" dirty="0" smtClean="0">
                    <a:latin typeface="Segoe Light" panose="020B0302040504020203" pitchFamily="34" charset="0"/>
                  </a:rPr>
                  <a:t>Overview</a:t>
                </a:r>
                <a:endParaRPr lang="en-US" sz="2400" dirty="0">
                  <a:latin typeface="Segoe Light" panose="020B0302040504020203" pitchFamily="34" charset="0"/>
                </a:endParaRPr>
              </a:p>
            </p:txBody>
          </p:sp>
          <p:grpSp>
            <p:nvGrpSpPr>
              <p:cNvPr id="10" name="Group 9"/>
              <p:cNvGrpSpPr/>
              <p:nvPr/>
            </p:nvGrpSpPr>
            <p:grpSpPr>
              <a:xfrm>
                <a:off x="819980" y="1619155"/>
                <a:ext cx="1099252" cy="1099252"/>
                <a:chOff x="819980" y="1619155"/>
                <a:chExt cx="1099252" cy="1099252"/>
              </a:xfrm>
            </p:grpSpPr>
            <p:sp>
              <p:nvSpPr>
                <p:cNvPr id="18" name="Green Square Tile"/>
                <p:cNvSpPr>
                  <a:spLocks noChangeAspect="1"/>
                </p:cNvSpPr>
                <p:nvPr/>
              </p:nvSpPr>
              <p:spPr>
                <a:xfrm>
                  <a:off x="819980" y="1619155"/>
                  <a:ext cx="1099252" cy="109925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24" name="All Items Icon"/>
                <p:cNvSpPr>
                  <a:spLocks noChangeAspect="1"/>
                </p:cNvSpPr>
                <p:nvPr/>
              </p:nvSpPr>
              <p:spPr>
                <a:xfrm>
                  <a:off x="1162285" y="1961758"/>
                  <a:ext cx="431790" cy="433335"/>
                </a:xfrm>
                <a:custGeom>
                  <a:avLst/>
                  <a:gdLst>
                    <a:gd name="connsiteX0" fmla="*/ 1671124 w 2134875"/>
                    <a:gd name="connsiteY0" fmla="*/ 1678764 h 2142515"/>
                    <a:gd name="connsiteX1" fmla="*/ 2134875 w 2134875"/>
                    <a:gd name="connsiteY1" fmla="*/ 1678764 h 2142515"/>
                    <a:gd name="connsiteX2" fmla="*/ 2134875 w 2134875"/>
                    <a:gd name="connsiteY2" fmla="*/ 2142515 h 2142515"/>
                    <a:gd name="connsiteX3" fmla="*/ 1671124 w 2134875"/>
                    <a:gd name="connsiteY3" fmla="*/ 2142515 h 2142515"/>
                    <a:gd name="connsiteX4" fmla="*/ 1114082 w 2134875"/>
                    <a:gd name="connsiteY4" fmla="*/ 1678764 h 2142515"/>
                    <a:gd name="connsiteX5" fmla="*/ 1577833 w 2134875"/>
                    <a:gd name="connsiteY5" fmla="*/ 1678764 h 2142515"/>
                    <a:gd name="connsiteX6" fmla="*/ 1577833 w 2134875"/>
                    <a:gd name="connsiteY6" fmla="*/ 2142515 h 2142515"/>
                    <a:gd name="connsiteX7" fmla="*/ 1114082 w 2134875"/>
                    <a:gd name="connsiteY7" fmla="*/ 2142515 h 2142515"/>
                    <a:gd name="connsiteX8" fmla="*/ 557041 w 2134875"/>
                    <a:gd name="connsiteY8" fmla="*/ 1678764 h 2142515"/>
                    <a:gd name="connsiteX9" fmla="*/ 1020792 w 2134875"/>
                    <a:gd name="connsiteY9" fmla="*/ 1678764 h 2142515"/>
                    <a:gd name="connsiteX10" fmla="*/ 1020792 w 2134875"/>
                    <a:gd name="connsiteY10" fmla="*/ 2142515 h 2142515"/>
                    <a:gd name="connsiteX11" fmla="*/ 557041 w 2134875"/>
                    <a:gd name="connsiteY11" fmla="*/ 2142515 h 2142515"/>
                    <a:gd name="connsiteX12" fmla="*/ 0 w 2134875"/>
                    <a:gd name="connsiteY12" fmla="*/ 1678764 h 2142515"/>
                    <a:gd name="connsiteX13" fmla="*/ 463751 w 2134875"/>
                    <a:gd name="connsiteY13" fmla="*/ 1678764 h 2142515"/>
                    <a:gd name="connsiteX14" fmla="*/ 463751 w 2134875"/>
                    <a:gd name="connsiteY14" fmla="*/ 2142515 h 2142515"/>
                    <a:gd name="connsiteX15" fmla="*/ 0 w 2134875"/>
                    <a:gd name="connsiteY15" fmla="*/ 2142515 h 2142515"/>
                    <a:gd name="connsiteX16" fmla="*/ 1671124 w 2134875"/>
                    <a:gd name="connsiteY16" fmla="*/ 1114456 h 2142515"/>
                    <a:gd name="connsiteX17" fmla="*/ 2134875 w 2134875"/>
                    <a:gd name="connsiteY17" fmla="*/ 1114456 h 2142515"/>
                    <a:gd name="connsiteX18" fmla="*/ 2134875 w 2134875"/>
                    <a:gd name="connsiteY18" fmla="*/ 1578207 h 2142515"/>
                    <a:gd name="connsiteX19" fmla="*/ 1671124 w 2134875"/>
                    <a:gd name="connsiteY19" fmla="*/ 1578207 h 2142515"/>
                    <a:gd name="connsiteX20" fmla="*/ 1114082 w 2134875"/>
                    <a:gd name="connsiteY20" fmla="*/ 1114456 h 2142515"/>
                    <a:gd name="connsiteX21" fmla="*/ 1577833 w 2134875"/>
                    <a:gd name="connsiteY21" fmla="*/ 1114456 h 2142515"/>
                    <a:gd name="connsiteX22" fmla="*/ 1577833 w 2134875"/>
                    <a:gd name="connsiteY22" fmla="*/ 1578207 h 2142515"/>
                    <a:gd name="connsiteX23" fmla="*/ 1114082 w 2134875"/>
                    <a:gd name="connsiteY23" fmla="*/ 1578207 h 2142515"/>
                    <a:gd name="connsiteX24" fmla="*/ 557041 w 2134875"/>
                    <a:gd name="connsiteY24" fmla="*/ 1114456 h 2142515"/>
                    <a:gd name="connsiteX25" fmla="*/ 1020792 w 2134875"/>
                    <a:gd name="connsiteY25" fmla="*/ 1114456 h 2142515"/>
                    <a:gd name="connsiteX26" fmla="*/ 1020792 w 2134875"/>
                    <a:gd name="connsiteY26" fmla="*/ 1578207 h 2142515"/>
                    <a:gd name="connsiteX27" fmla="*/ 557041 w 2134875"/>
                    <a:gd name="connsiteY27" fmla="*/ 1578207 h 2142515"/>
                    <a:gd name="connsiteX28" fmla="*/ 0 w 2134875"/>
                    <a:gd name="connsiteY28" fmla="*/ 1114456 h 2142515"/>
                    <a:gd name="connsiteX29" fmla="*/ 463751 w 2134875"/>
                    <a:gd name="connsiteY29" fmla="*/ 1114456 h 2142515"/>
                    <a:gd name="connsiteX30" fmla="*/ 463751 w 2134875"/>
                    <a:gd name="connsiteY30" fmla="*/ 1578207 h 2142515"/>
                    <a:gd name="connsiteX31" fmla="*/ 0 w 2134875"/>
                    <a:gd name="connsiteY31" fmla="*/ 1578207 h 2142515"/>
                    <a:gd name="connsiteX32" fmla="*/ 1671124 w 2134875"/>
                    <a:gd name="connsiteY32" fmla="*/ 556260 h 2142515"/>
                    <a:gd name="connsiteX33" fmla="*/ 2134875 w 2134875"/>
                    <a:gd name="connsiteY33" fmla="*/ 556260 h 2142515"/>
                    <a:gd name="connsiteX34" fmla="*/ 2134875 w 2134875"/>
                    <a:gd name="connsiteY34" fmla="*/ 1020011 h 2142515"/>
                    <a:gd name="connsiteX35" fmla="*/ 1671124 w 2134875"/>
                    <a:gd name="connsiteY35" fmla="*/ 1020011 h 2142515"/>
                    <a:gd name="connsiteX36" fmla="*/ 1114082 w 2134875"/>
                    <a:gd name="connsiteY36" fmla="*/ 556260 h 2142515"/>
                    <a:gd name="connsiteX37" fmla="*/ 1577833 w 2134875"/>
                    <a:gd name="connsiteY37" fmla="*/ 556260 h 2142515"/>
                    <a:gd name="connsiteX38" fmla="*/ 1577833 w 2134875"/>
                    <a:gd name="connsiteY38" fmla="*/ 1020011 h 2142515"/>
                    <a:gd name="connsiteX39" fmla="*/ 1114082 w 2134875"/>
                    <a:gd name="connsiteY39" fmla="*/ 1020011 h 2142515"/>
                    <a:gd name="connsiteX40" fmla="*/ 557041 w 2134875"/>
                    <a:gd name="connsiteY40" fmla="*/ 556260 h 2142515"/>
                    <a:gd name="connsiteX41" fmla="*/ 1020792 w 2134875"/>
                    <a:gd name="connsiteY41" fmla="*/ 556260 h 2142515"/>
                    <a:gd name="connsiteX42" fmla="*/ 1020792 w 2134875"/>
                    <a:gd name="connsiteY42" fmla="*/ 1020011 h 2142515"/>
                    <a:gd name="connsiteX43" fmla="*/ 557041 w 2134875"/>
                    <a:gd name="connsiteY43" fmla="*/ 1020011 h 2142515"/>
                    <a:gd name="connsiteX44" fmla="*/ 0 w 2134875"/>
                    <a:gd name="connsiteY44" fmla="*/ 556260 h 2142515"/>
                    <a:gd name="connsiteX45" fmla="*/ 463751 w 2134875"/>
                    <a:gd name="connsiteY45" fmla="*/ 556260 h 2142515"/>
                    <a:gd name="connsiteX46" fmla="*/ 463751 w 2134875"/>
                    <a:gd name="connsiteY46" fmla="*/ 1020011 h 2142515"/>
                    <a:gd name="connsiteX47" fmla="*/ 0 w 2134875"/>
                    <a:gd name="connsiteY47" fmla="*/ 1020011 h 2142515"/>
                    <a:gd name="connsiteX48" fmla="*/ 1671124 w 2134875"/>
                    <a:gd name="connsiteY48" fmla="*/ 0 h 2142515"/>
                    <a:gd name="connsiteX49" fmla="*/ 2134875 w 2134875"/>
                    <a:gd name="connsiteY49" fmla="*/ 0 h 2142515"/>
                    <a:gd name="connsiteX50" fmla="*/ 2134875 w 2134875"/>
                    <a:gd name="connsiteY50" fmla="*/ 463751 h 2142515"/>
                    <a:gd name="connsiteX51" fmla="*/ 1671124 w 2134875"/>
                    <a:gd name="connsiteY51" fmla="*/ 463751 h 2142515"/>
                    <a:gd name="connsiteX52" fmla="*/ 1114082 w 2134875"/>
                    <a:gd name="connsiteY52" fmla="*/ 0 h 2142515"/>
                    <a:gd name="connsiteX53" fmla="*/ 1577833 w 2134875"/>
                    <a:gd name="connsiteY53" fmla="*/ 0 h 2142515"/>
                    <a:gd name="connsiteX54" fmla="*/ 1577833 w 2134875"/>
                    <a:gd name="connsiteY54" fmla="*/ 463751 h 2142515"/>
                    <a:gd name="connsiteX55" fmla="*/ 1114082 w 2134875"/>
                    <a:gd name="connsiteY55" fmla="*/ 463751 h 2142515"/>
                    <a:gd name="connsiteX56" fmla="*/ 557041 w 2134875"/>
                    <a:gd name="connsiteY56" fmla="*/ 0 h 2142515"/>
                    <a:gd name="connsiteX57" fmla="*/ 1020792 w 2134875"/>
                    <a:gd name="connsiteY57" fmla="*/ 0 h 2142515"/>
                    <a:gd name="connsiteX58" fmla="*/ 1020792 w 2134875"/>
                    <a:gd name="connsiteY58" fmla="*/ 463751 h 2142515"/>
                    <a:gd name="connsiteX59" fmla="*/ 557041 w 2134875"/>
                    <a:gd name="connsiteY59" fmla="*/ 463751 h 2142515"/>
                    <a:gd name="connsiteX60" fmla="*/ 0 w 2134875"/>
                    <a:gd name="connsiteY60" fmla="*/ 0 h 2142515"/>
                    <a:gd name="connsiteX61" fmla="*/ 463751 w 2134875"/>
                    <a:gd name="connsiteY61" fmla="*/ 0 h 2142515"/>
                    <a:gd name="connsiteX62" fmla="*/ 463751 w 2134875"/>
                    <a:gd name="connsiteY62" fmla="*/ 463751 h 2142515"/>
                    <a:gd name="connsiteX63" fmla="*/ 0 w 2134875"/>
                    <a:gd name="connsiteY63" fmla="*/ 463751 h 21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34875" h="2142515">
                      <a:moveTo>
                        <a:pt x="1671124" y="1678764"/>
                      </a:moveTo>
                      <a:lnTo>
                        <a:pt x="2134875" y="1678764"/>
                      </a:lnTo>
                      <a:lnTo>
                        <a:pt x="2134875" y="2142515"/>
                      </a:lnTo>
                      <a:lnTo>
                        <a:pt x="1671124" y="2142515"/>
                      </a:lnTo>
                      <a:close/>
                      <a:moveTo>
                        <a:pt x="1114082" y="1678764"/>
                      </a:moveTo>
                      <a:lnTo>
                        <a:pt x="1577833" y="1678764"/>
                      </a:lnTo>
                      <a:lnTo>
                        <a:pt x="1577833" y="2142515"/>
                      </a:lnTo>
                      <a:lnTo>
                        <a:pt x="1114082" y="2142515"/>
                      </a:lnTo>
                      <a:close/>
                      <a:moveTo>
                        <a:pt x="557041" y="1678764"/>
                      </a:moveTo>
                      <a:lnTo>
                        <a:pt x="1020792" y="1678764"/>
                      </a:lnTo>
                      <a:lnTo>
                        <a:pt x="1020792" y="2142515"/>
                      </a:lnTo>
                      <a:lnTo>
                        <a:pt x="557041" y="2142515"/>
                      </a:lnTo>
                      <a:close/>
                      <a:moveTo>
                        <a:pt x="0" y="1678764"/>
                      </a:moveTo>
                      <a:lnTo>
                        <a:pt x="463751" y="1678764"/>
                      </a:lnTo>
                      <a:lnTo>
                        <a:pt x="463751" y="2142515"/>
                      </a:lnTo>
                      <a:lnTo>
                        <a:pt x="0" y="2142515"/>
                      </a:lnTo>
                      <a:close/>
                      <a:moveTo>
                        <a:pt x="1671124" y="1114456"/>
                      </a:moveTo>
                      <a:lnTo>
                        <a:pt x="2134875" y="1114456"/>
                      </a:lnTo>
                      <a:lnTo>
                        <a:pt x="2134875" y="1578207"/>
                      </a:lnTo>
                      <a:lnTo>
                        <a:pt x="1671124" y="1578207"/>
                      </a:lnTo>
                      <a:close/>
                      <a:moveTo>
                        <a:pt x="1114082" y="1114456"/>
                      </a:moveTo>
                      <a:lnTo>
                        <a:pt x="1577833" y="1114456"/>
                      </a:lnTo>
                      <a:lnTo>
                        <a:pt x="1577833" y="1578207"/>
                      </a:lnTo>
                      <a:lnTo>
                        <a:pt x="1114082" y="1578207"/>
                      </a:lnTo>
                      <a:close/>
                      <a:moveTo>
                        <a:pt x="557041" y="1114456"/>
                      </a:moveTo>
                      <a:lnTo>
                        <a:pt x="1020792" y="1114456"/>
                      </a:lnTo>
                      <a:lnTo>
                        <a:pt x="1020792" y="1578207"/>
                      </a:lnTo>
                      <a:lnTo>
                        <a:pt x="557041" y="1578207"/>
                      </a:lnTo>
                      <a:close/>
                      <a:moveTo>
                        <a:pt x="0" y="1114456"/>
                      </a:moveTo>
                      <a:lnTo>
                        <a:pt x="463751" y="1114456"/>
                      </a:lnTo>
                      <a:lnTo>
                        <a:pt x="463751" y="1578207"/>
                      </a:lnTo>
                      <a:lnTo>
                        <a:pt x="0" y="1578207"/>
                      </a:lnTo>
                      <a:close/>
                      <a:moveTo>
                        <a:pt x="1671124" y="556260"/>
                      </a:moveTo>
                      <a:lnTo>
                        <a:pt x="2134875" y="556260"/>
                      </a:lnTo>
                      <a:lnTo>
                        <a:pt x="2134875" y="1020011"/>
                      </a:lnTo>
                      <a:lnTo>
                        <a:pt x="1671124" y="1020011"/>
                      </a:lnTo>
                      <a:close/>
                      <a:moveTo>
                        <a:pt x="1114082" y="556260"/>
                      </a:moveTo>
                      <a:lnTo>
                        <a:pt x="1577833" y="556260"/>
                      </a:lnTo>
                      <a:lnTo>
                        <a:pt x="1577833" y="1020011"/>
                      </a:lnTo>
                      <a:lnTo>
                        <a:pt x="1114082" y="1020011"/>
                      </a:lnTo>
                      <a:close/>
                      <a:moveTo>
                        <a:pt x="557041" y="556260"/>
                      </a:moveTo>
                      <a:lnTo>
                        <a:pt x="1020792" y="556260"/>
                      </a:lnTo>
                      <a:lnTo>
                        <a:pt x="1020792" y="1020011"/>
                      </a:lnTo>
                      <a:lnTo>
                        <a:pt x="557041" y="1020011"/>
                      </a:lnTo>
                      <a:close/>
                      <a:moveTo>
                        <a:pt x="0" y="556260"/>
                      </a:moveTo>
                      <a:lnTo>
                        <a:pt x="463751" y="556260"/>
                      </a:lnTo>
                      <a:lnTo>
                        <a:pt x="463751" y="1020011"/>
                      </a:lnTo>
                      <a:lnTo>
                        <a:pt x="0" y="1020011"/>
                      </a:lnTo>
                      <a:close/>
                      <a:moveTo>
                        <a:pt x="1671124" y="0"/>
                      </a:moveTo>
                      <a:lnTo>
                        <a:pt x="2134875" y="0"/>
                      </a:lnTo>
                      <a:lnTo>
                        <a:pt x="2134875" y="463751"/>
                      </a:lnTo>
                      <a:lnTo>
                        <a:pt x="1671124" y="463751"/>
                      </a:lnTo>
                      <a:close/>
                      <a:moveTo>
                        <a:pt x="1114082" y="0"/>
                      </a:moveTo>
                      <a:lnTo>
                        <a:pt x="1577833" y="0"/>
                      </a:lnTo>
                      <a:lnTo>
                        <a:pt x="1577833" y="463751"/>
                      </a:lnTo>
                      <a:lnTo>
                        <a:pt x="1114082" y="463751"/>
                      </a:lnTo>
                      <a:close/>
                      <a:moveTo>
                        <a:pt x="557041" y="0"/>
                      </a:moveTo>
                      <a:lnTo>
                        <a:pt x="1020792" y="0"/>
                      </a:lnTo>
                      <a:lnTo>
                        <a:pt x="1020792" y="463751"/>
                      </a:lnTo>
                      <a:lnTo>
                        <a:pt x="557041" y="463751"/>
                      </a:lnTo>
                      <a:close/>
                      <a:moveTo>
                        <a:pt x="0" y="0"/>
                      </a:moveTo>
                      <a:lnTo>
                        <a:pt x="463751" y="0"/>
                      </a:lnTo>
                      <a:lnTo>
                        <a:pt x="463751" y="463751"/>
                      </a:lnTo>
                      <a:lnTo>
                        <a:pt x="0" y="4637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grpSp>
          <p:nvGrpSpPr>
            <p:cNvPr id="21" name="Continuous Integration"/>
            <p:cNvGrpSpPr/>
            <p:nvPr/>
          </p:nvGrpSpPr>
          <p:grpSpPr>
            <a:xfrm>
              <a:off x="822961" y="3217263"/>
              <a:ext cx="10943626" cy="919420"/>
              <a:chOff x="838200" y="1877435"/>
              <a:chExt cx="16325821" cy="1371600"/>
            </a:xfrm>
          </p:grpSpPr>
          <p:sp>
            <p:nvSpPr>
              <p:cNvPr id="27" name="Green Square Tile"/>
              <p:cNvSpPr>
                <a:spLocks noChangeAspect="1"/>
              </p:cNvSpPr>
              <p:nvPr/>
            </p:nvSpPr>
            <p:spPr>
              <a:xfrm>
                <a:off x="838200" y="1877435"/>
                <a:ext cx="1371601"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8" name="Freeform 27"/>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29" name="Rectangle 28"/>
              <p:cNvSpPr/>
              <p:nvPr/>
            </p:nvSpPr>
            <p:spPr>
              <a:xfrm>
                <a:off x="2496062" y="2196467"/>
                <a:ext cx="14667959" cy="733536"/>
              </a:xfrm>
              <a:prstGeom prst="rect">
                <a:avLst/>
              </a:prstGeom>
            </p:spPr>
            <p:txBody>
              <a:bodyPr wrap="square">
                <a:spAutoFit/>
              </a:bodyPr>
              <a:lstStyle/>
              <a:p>
                <a:r>
                  <a:rPr lang="en-US" sz="2400" dirty="0">
                    <a:latin typeface="Segoe Light" panose="020B0302040504020203" pitchFamily="34" charset="0"/>
                  </a:rPr>
                  <a:t>Continuous Deployment with Visual Studio Online and </a:t>
                </a:r>
                <a:r>
                  <a:rPr lang="en-US" sz="2400" dirty="0" smtClean="0">
                    <a:latin typeface="Segoe Light" panose="020B0302040504020203" pitchFamily="34" charset="0"/>
                  </a:rPr>
                  <a:t>Azure </a:t>
                </a:r>
                <a:r>
                  <a:rPr lang="en-US" sz="2400" dirty="0">
                    <a:latin typeface="Segoe Light" panose="020B0302040504020203" pitchFamily="34" charset="0"/>
                  </a:rPr>
                  <a:t>Websites</a:t>
                </a:r>
              </a:p>
            </p:txBody>
          </p:sp>
        </p:grpSp>
        <p:grpSp>
          <p:nvGrpSpPr>
            <p:cNvPr id="30" name="Applicaiton Insights"/>
            <p:cNvGrpSpPr/>
            <p:nvPr/>
          </p:nvGrpSpPr>
          <p:grpSpPr>
            <a:xfrm>
              <a:off x="822961" y="4199521"/>
              <a:ext cx="8295769" cy="919420"/>
              <a:chOff x="838200" y="4808123"/>
              <a:chExt cx="12375719" cy="1371600"/>
            </a:xfrm>
          </p:grpSpPr>
          <p:sp>
            <p:nvSpPr>
              <p:cNvPr id="31" name="XBOX Live Green Square Tile"/>
              <p:cNvSpPr>
                <a:spLocks noChangeAspect="1"/>
              </p:cNvSpPr>
              <p:nvPr/>
            </p:nvSpPr>
            <p:spPr>
              <a:xfrm>
                <a:off x="838200" y="4808123"/>
                <a:ext cx="1371601"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2"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p:cNvSpPr/>
              <p:nvPr/>
            </p:nvSpPr>
            <p:spPr>
              <a:xfrm>
                <a:off x="2496064" y="5127155"/>
                <a:ext cx="10717855" cy="733534"/>
              </a:xfrm>
              <a:prstGeom prst="rect">
                <a:avLst/>
              </a:prstGeom>
            </p:spPr>
            <p:txBody>
              <a:bodyPr wrap="square">
                <a:spAutoFit/>
              </a:bodyPr>
              <a:lstStyle/>
              <a:p>
                <a:r>
                  <a:rPr lang="en-US" sz="2400" dirty="0" smtClean="0">
                    <a:latin typeface="Segoe Light" panose="020B0302040504020203" pitchFamily="34" charset="0"/>
                  </a:rPr>
                  <a:t>Monitoring web apps with Application Insights</a:t>
                </a:r>
                <a:endParaRPr lang="en-US" sz="2400" dirty="0">
                  <a:latin typeface="Segoe Light" panose="020B0302040504020203" pitchFamily="34" charset="0"/>
                </a:endParaRPr>
              </a:p>
            </p:txBody>
          </p:sp>
        </p:grpSp>
        <p:grpSp>
          <p:nvGrpSpPr>
            <p:cNvPr id="34" name="Load Testing"/>
            <p:cNvGrpSpPr/>
            <p:nvPr/>
          </p:nvGrpSpPr>
          <p:grpSpPr>
            <a:xfrm>
              <a:off x="822961" y="5181779"/>
              <a:ext cx="10697588" cy="919420"/>
              <a:chOff x="838200" y="3945989"/>
              <a:chExt cx="12565512" cy="1079961"/>
            </a:xfrm>
          </p:grpSpPr>
          <p:sp>
            <p:nvSpPr>
              <p:cNvPr id="36" name="Orange Square Tile"/>
              <p:cNvSpPr>
                <a:spLocks noChangeAspect="1"/>
              </p:cNvSpPr>
              <p:nvPr/>
            </p:nvSpPr>
            <p:spPr>
              <a:xfrm>
                <a:off x="838200" y="3945989"/>
                <a:ext cx="1079961" cy="10799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8"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39" name="Rectangle 38"/>
              <p:cNvSpPr/>
              <p:nvPr/>
            </p:nvSpPr>
            <p:spPr>
              <a:xfrm>
                <a:off x="2143557" y="4197186"/>
                <a:ext cx="11260155" cy="577566"/>
              </a:xfrm>
              <a:prstGeom prst="rect">
                <a:avLst/>
              </a:prstGeom>
            </p:spPr>
            <p:txBody>
              <a:bodyPr wrap="square">
                <a:spAutoFit/>
              </a:bodyPr>
              <a:lstStyle/>
              <a:p>
                <a:r>
                  <a:rPr lang="en-US" sz="2400" dirty="0" smtClean="0">
                    <a:latin typeface="Segoe Light" panose="020B0302040504020203" pitchFamily="34" charset="0"/>
                  </a:rPr>
                  <a:t>Load Testing your Web Applications using Visual Studio Online</a:t>
                </a:r>
                <a:endParaRPr lang="en-US" sz="2400" dirty="0">
                  <a:latin typeface="Segoe Light" panose="020B0302040504020203" pitchFamily="34" charset="0"/>
                </a:endParaRPr>
              </a:p>
            </p:txBody>
          </p:sp>
        </p:grpSp>
        <p:grpSp>
          <p:nvGrpSpPr>
            <p:cNvPr id="40" name="VMs"/>
            <p:cNvGrpSpPr/>
            <p:nvPr/>
          </p:nvGrpSpPr>
          <p:grpSpPr>
            <a:xfrm>
              <a:off x="822961" y="2229917"/>
              <a:ext cx="9188162" cy="919420"/>
              <a:chOff x="822961" y="1639367"/>
              <a:chExt cx="9188162" cy="919420"/>
            </a:xfrm>
          </p:grpSpPr>
          <p:sp>
            <p:nvSpPr>
              <p:cNvPr id="41" name="Rectangle 40"/>
              <p:cNvSpPr/>
              <p:nvPr/>
            </p:nvSpPr>
            <p:spPr>
              <a:xfrm>
                <a:off x="1934270" y="1868245"/>
                <a:ext cx="8076853" cy="461665"/>
              </a:xfrm>
              <a:prstGeom prst="rect">
                <a:avLst/>
              </a:prstGeom>
            </p:spPr>
            <p:txBody>
              <a:bodyPr wrap="square">
                <a:spAutoFit/>
              </a:bodyPr>
              <a:lstStyle/>
              <a:p>
                <a:r>
                  <a:rPr lang="en-US" sz="2400" dirty="0" smtClean="0">
                    <a:latin typeface="Segoe Light" panose="020B0302040504020203" pitchFamily="34" charset="0"/>
                  </a:rPr>
                  <a:t>Creating Dev/Test VMs in Azure</a:t>
                </a:r>
                <a:endParaRPr lang="en-US" sz="2400" dirty="0">
                  <a:latin typeface="Segoe Light" panose="020B0302040504020203" pitchFamily="34" charset="0"/>
                </a:endParaRPr>
              </a:p>
            </p:txBody>
          </p:sp>
          <p:grpSp>
            <p:nvGrpSpPr>
              <p:cNvPr id="42" name="Group 41"/>
              <p:cNvGrpSpPr/>
              <p:nvPr/>
            </p:nvGrpSpPr>
            <p:grpSpPr>
              <a:xfrm>
                <a:off x="822961" y="1639367"/>
                <a:ext cx="919419" cy="919420"/>
                <a:chOff x="822961" y="1639367"/>
                <a:chExt cx="919419" cy="919420"/>
              </a:xfrm>
            </p:grpSpPr>
            <p:sp>
              <p:nvSpPr>
                <p:cNvPr id="43" name="Green Square Tile"/>
                <p:cNvSpPr>
                  <a:spLocks noChangeAspect="1"/>
                </p:cNvSpPr>
                <p:nvPr/>
              </p:nvSpPr>
              <p:spPr>
                <a:xfrm>
                  <a:off x="822961" y="1639367"/>
                  <a:ext cx="919419" cy="91942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4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grpSp>
    </p:spTree>
    <p:extLst>
      <p:ext uri="{BB962C8B-B14F-4D97-AF65-F5344CB8AC3E}">
        <p14:creationId xmlns:p14="http://schemas.microsoft.com/office/powerpoint/2010/main" val="4860384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Text Placeholder 4"/>
          <p:cNvSpPr>
            <a:spLocks noGrp="1"/>
          </p:cNvSpPr>
          <p:nvPr>
            <p:ph type="body" idx="1"/>
          </p:nvPr>
        </p:nvSpPr>
        <p:spPr/>
        <p:txBody>
          <a:bodyPr/>
          <a:lstStyle/>
          <a:p>
            <a:r>
              <a:rPr lang="en-US" dirty="0" smtClean="0"/>
              <a:t>Quick overview of Azure, Visual Studio Online and MSDN</a:t>
            </a:r>
            <a:endParaRPr lang="en-US" dirty="0"/>
          </a:p>
        </p:txBody>
      </p:sp>
    </p:spTree>
    <p:extLst>
      <p:ext uri="{BB962C8B-B14F-4D97-AF65-F5344CB8AC3E}">
        <p14:creationId xmlns:p14="http://schemas.microsoft.com/office/powerpoint/2010/main" val="2897043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60" y="349885"/>
            <a:ext cx="9372600" cy="1325563"/>
          </a:xfrm>
        </p:spPr>
        <p:txBody>
          <a:bodyPr/>
          <a:lstStyle/>
          <a:p>
            <a:r>
              <a:rPr lang="en-US" dirty="0" smtClean="0"/>
              <a:t>WHAT IS Microsoft azure?</a:t>
            </a:r>
            <a:endParaRPr lang="en-US" dirty="0"/>
          </a:p>
        </p:txBody>
      </p:sp>
      <p:sp>
        <p:nvSpPr>
          <p:cNvPr id="3" name="Content Placeholder 2"/>
          <p:cNvSpPr>
            <a:spLocks noGrp="1"/>
          </p:cNvSpPr>
          <p:nvPr>
            <p:ph idx="1"/>
          </p:nvPr>
        </p:nvSpPr>
        <p:spPr>
          <a:xfrm>
            <a:off x="1981200" y="1825625"/>
            <a:ext cx="9372600" cy="4351338"/>
          </a:xfrm>
        </p:spPr>
        <p:txBody>
          <a:bodyPr>
            <a:normAutofit fontScale="85000" lnSpcReduction="20000"/>
          </a:bodyPr>
          <a:lstStyle/>
          <a:p>
            <a:pPr marL="0" indent="0">
              <a:buNone/>
            </a:pPr>
            <a:r>
              <a:rPr lang="en-US" sz="6000" dirty="0" smtClean="0">
                <a:latin typeface="Segoe Light" panose="020B0302040504020203" pitchFamily="34" charset="0"/>
              </a:rPr>
              <a:t>Run your code</a:t>
            </a:r>
          </a:p>
          <a:p>
            <a:pPr marL="0" indent="0">
              <a:buNone/>
            </a:pPr>
            <a:r>
              <a:rPr lang="en-US" sz="6000" dirty="0" smtClean="0">
                <a:latin typeface="Segoe Light" panose="020B0302040504020203" pitchFamily="34" charset="0"/>
              </a:rPr>
              <a:t>Store your data</a:t>
            </a:r>
          </a:p>
          <a:p>
            <a:pPr marL="0" indent="0">
              <a:buNone/>
            </a:pPr>
            <a:r>
              <a:rPr lang="en-US" sz="6000" dirty="0" smtClean="0">
                <a:latin typeface="Segoe Light" panose="020B0302040504020203" pitchFamily="34" charset="0"/>
              </a:rPr>
              <a:t>Build virtual networks</a:t>
            </a:r>
          </a:p>
          <a:p>
            <a:pPr marL="0" indent="0">
              <a:buNone/>
            </a:pPr>
            <a:r>
              <a:rPr lang="en-US" sz="6000" dirty="0" smtClean="0">
                <a:latin typeface="Segoe Light" panose="020B0302040504020203" pitchFamily="34" charset="0"/>
              </a:rPr>
              <a:t>Authenticate your users</a:t>
            </a:r>
          </a:p>
          <a:p>
            <a:pPr marL="0" indent="0">
              <a:buNone/>
            </a:pPr>
            <a:r>
              <a:rPr lang="en-US" sz="6000" dirty="0" smtClean="0">
                <a:latin typeface="Segoe Light" panose="020B0302040504020203" pitchFamily="34" charset="0"/>
              </a:rPr>
              <a:t>Leverage our application services</a:t>
            </a:r>
            <a:endParaRPr lang="en-US" sz="6000" dirty="0">
              <a:latin typeface="Segoe Light" panose="020B0302040504020203" pitchFamily="34" charset="0"/>
            </a:endParaRPr>
          </a:p>
          <a:p>
            <a:pPr marL="0" indent="0">
              <a:buNone/>
            </a:pPr>
            <a:r>
              <a:rPr lang="en-US" sz="6000" dirty="0" smtClean="0">
                <a:latin typeface="Segoe Light" panose="020B0302040504020203" pitchFamily="34" charset="0"/>
              </a:rPr>
              <a:t>All in our data centers!</a:t>
            </a:r>
            <a:endParaRPr lang="en-US" sz="6000" dirty="0">
              <a:latin typeface="Segoe Light" panose="020B0302040504020203" pitchFamily="34" charset="0"/>
            </a:endParaRPr>
          </a:p>
        </p:txBody>
      </p:sp>
      <p:sp>
        <p:nvSpPr>
          <p:cNvPr id="4" name="Azure Menu Blue Background"/>
          <p:cNvSpPr/>
          <p:nvPr/>
        </p:nvSpPr>
        <p:spPr>
          <a:xfrm>
            <a:off x="0" y="1"/>
            <a:ext cx="1444958" cy="6857999"/>
          </a:xfrm>
          <a:prstGeom prst="rect">
            <a:avLst/>
          </a:prstGeom>
          <a:solidFill>
            <a:srgbClr val="71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C454F"/>
              </a:solidFill>
            </a:endParaRPr>
          </a:p>
        </p:txBody>
      </p:sp>
      <p:grpSp>
        <p:nvGrpSpPr>
          <p:cNvPr id="5" name="Settings Text Group"/>
          <p:cNvGrpSpPr/>
          <p:nvPr/>
        </p:nvGrpSpPr>
        <p:grpSpPr>
          <a:xfrm>
            <a:off x="391493" y="6310710"/>
            <a:ext cx="1087401" cy="307930"/>
            <a:chOff x="11089005" y="2340521"/>
            <a:chExt cx="1120808" cy="307930"/>
          </a:xfrm>
        </p:grpSpPr>
        <p:sp>
          <p:nvSpPr>
            <p:cNvPr id="6" name="Settings Count"/>
            <p:cNvSpPr txBox="1"/>
            <p:nvPr/>
          </p:nvSpPr>
          <p:spPr>
            <a:xfrm>
              <a:off x="11089005" y="245609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a:t>
              </a:r>
              <a:endParaRPr lang="en-US" sz="650" dirty="0">
                <a:solidFill>
                  <a:srgbClr val="FFFFFF"/>
                </a:solidFill>
                <a:latin typeface="Segoe UI" panose="020B0502040204020203" pitchFamily="34" charset="0"/>
                <a:cs typeface="Segoe UI" panose="020B0502040204020203" pitchFamily="34" charset="0"/>
              </a:endParaRPr>
            </a:p>
          </p:txBody>
        </p:sp>
        <p:sp>
          <p:nvSpPr>
            <p:cNvPr id="7" name="Settings Name"/>
            <p:cNvSpPr txBox="1"/>
            <p:nvPr/>
          </p:nvSpPr>
          <p:spPr>
            <a:xfrm>
              <a:off x="11089005" y="234052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SETTINGS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8" name="Settings Icon"/>
          <p:cNvSpPr>
            <a:spLocks noChangeAspect="1"/>
          </p:cNvSpPr>
          <p:nvPr/>
        </p:nvSpPr>
        <p:spPr>
          <a:xfrm>
            <a:off x="109137" y="6348478"/>
            <a:ext cx="213827" cy="213841"/>
          </a:xfrm>
          <a:custGeom>
            <a:avLst/>
            <a:gdLst>
              <a:gd name="connsiteX0" fmla="*/ 1340099 w 2680224"/>
              <a:gd name="connsiteY0" fmla="*/ 739851 h 2680403"/>
              <a:gd name="connsiteX1" fmla="*/ 739750 w 2680224"/>
              <a:gd name="connsiteY1" fmla="*/ 1340200 h 2680403"/>
              <a:gd name="connsiteX2" fmla="*/ 1340099 w 2680224"/>
              <a:gd name="connsiteY2" fmla="*/ 1940549 h 2680403"/>
              <a:gd name="connsiteX3" fmla="*/ 1940448 w 2680224"/>
              <a:gd name="connsiteY3" fmla="*/ 1340200 h 2680403"/>
              <a:gd name="connsiteX4" fmla="*/ 1340099 w 2680224"/>
              <a:gd name="connsiteY4" fmla="*/ 739851 h 2680403"/>
              <a:gd name="connsiteX5" fmla="*/ 1444875 w 2680224"/>
              <a:gd name="connsiteY5" fmla="*/ 0 h 2680403"/>
              <a:gd name="connsiteX6" fmla="*/ 1477668 w 2680224"/>
              <a:gd name="connsiteY6" fmla="*/ 1656 h 2680403"/>
              <a:gd name="connsiteX7" fmla="*/ 1863825 w 2680224"/>
              <a:gd name="connsiteY7" fmla="*/ 100445 h 2680403"/>
              <a:gd name="connsiteX8" fmla="*/ 1915681 w 2680224"/>
              <a:gd name="connsiteY8" fmla="*/ 125425 h 2680403"/>
              <a:gd name="connsiteX9" fmla="*/ 1902800 w 2680224"/>
              <a:gd name="connsiteY9" fmla="*/ 183983 h 2680403"/>
              <a:gd name="connsiteX10" fmla="*/ 2015862 w 2680224"/>
              <a:gd name="connsiteY10" fmla="*/ 485877 h 2680403"/>
              <a:gd name="connsiteX11" fmla="*/ 2337947 w 2680224"/>
              <a:gd name="connsiteY11" fmla="*/ 499453 h 2680403"/>
              <a:gd name="connsiteX12" fmla="*/ 2373193 w 2680224"/>
              <a:gd name="connsiteY12" fmla="*/ 478673 h 2680403"/>
              <a:gd name="connsiteX13" fmla="*/ 2378346 w 2680224"/>
              <a:gd name="connsiteY13" fmla="*/ 484343 h 2680403"/>
              <a:gd name="connsiteX14" fmla="*/ 2579856 w 2680224"/>
              <a:gd name="connsiteY14" fmla="*/ 816475 h 2680403"/>
              <a:gd name="connsiteX15" fmla="*/ 2601000 w 2680224"/>
              <a:gd name="connsiteY15" fmla="*/ 874246 h 2680403"/>
              <a:gd name="connsiteX16" fmla="*/ 2550843 w 2680224"/>
              <a:gd name="connsiteY16" fmla="*/ 907104 h 2680403"/>
              <a:gd name="connsiteX17" fmla="*/ 2420571 w 2680224"/>
              <a:gd name="connsiteY17" fmla="*/ 1201980 h 2680403"/>
              <a:gd name="connsiteX18" fmla="*/ 2641332 w 2680224"/>
              <a:gd name="connsiteY18" fmla="*/ 1436902 h 2680403"/>
              <a:gd name="connsiteX19" fmla="*/ 2680224 w 2680224"/>
              <a:gd name="connsiteY19" fmla="*/ 1446486 h 2680403"/>
              <a:gd name="connsiteX20" fmla="*/ 2678644 w 2680224"/>
              <a:gd name="connsiteY20" fmla="*/ 1477770 h 2680403"/>
              <a:gd name="connsiteX21" fmla="*/ 2579856 w 2680224"/>
              <a:gd name="connsiteY21" fmla="*/ 1863927 h 2680403"/>
              <a:gd name="connsiteX22" fmla="*/ 2541908 w 2680224"/>
              <a:gd name="connsiteY22" fmla="*/ 1942702 h 2680403"/>
              <a:gd name="connsiteX23" fmla="*/ 2483512 w 2680224"/>
              <a:gd name="connsiteY23" fmla="*/ 1928488 h 2680403"/>
              <a:gd name="connsiteX24" fmla="*/ 2411979 w 2680224"/>
              <a:gd name="connsiteY24" fmla="*/ 1923852 h 2680403"/>
              <a:gd name="connsiteX25" fmla="*/ 2179176 w 2680224"/>
              <a:gd name="connsiteY25" fmla="*/ 2034804 h 2680403"/>
              <a:gd name="connsiteX26" fmla="*/ 2158437 w 2680224"/>
              <a:gd name="connsiteY26" fmla="*/ 2356508 h 2680403"/>
              <a:gd name="connsiteX27" fmla="*/ 2178171 w 2680224"/>
              <a:gd name="connsiteY27" fmla="*/ 2391748 h 2680403"/>
              <a:gd name="connsiteX28" fmla="*/ 2092377 w 2680224"/>
              <a:gd name="connsiteY28" fmla="*/ 2455904 h 2680403"/>
              <a:gd name="connsiteX29" fmla="*/ 1863825 w 2680224"/>
              <a:gd name="connsiteY29" fmla="*/ 2579958 h 2680403"/>
              <a:gd name="connsiteX30" fmla="*/ 1807263 w 2680224"/>
              <a:gd name="connsiteY30" fmla="*/ 2600660 h 2680403"/>
              <a:gd name="connsiteX31" fmla="*/ 1790981 w 2680224"/>
              <a:gd name="connsiteY31" fmla="*/ 2572775 h 2680403"/>
              <a:gd name="connsiteX32" fmla="*/ 1545288 w 2680224"/>
              <a:gd name="connsiteY32" fmla="*/ 2417535 h 2680403"/>
              <a:gd name="connsiteX33" fmla="*/ 1479528 w 2680224"/>
              <a:gd name="connsiteY33" fmla="*/ 2420517 h 2680403"/>
              <a:gd name="connsiteX34" fmla="*/ 1244855 w 2680224"/>
              <a:gd name="connsiteY34" fmla="*/ 2641540 h 2680403"/>
              <a:gd name="connsiteX35" fmla="*/ 1235324 w 2680224"/>
              <a:gd name="connsiteY35" fmla="*/ 2680403 h 2680403"/>
              <a:gd name="connsiteX36" fmla="*/ 1202530 w 2680224"/>
              <a:gd name="connsiteY36" fmla="*/ 2678747 h 2680403"/>
              <a:gd name="connsiteX37" fmla="*/ 816373 w 2680224"/>
              <a:gd name="connsiteY37" fmla="*/ 2579958 h 2680403"/>
              <a:gd name="connsiteX38" fmla="*/ 764518 w 2680224"/>
              <a:gd name="connsiteY38" fmla="*/ 2554978 h 2680403"/>
              <a:gd name="connsiteX39" fmla="*/ 777399 w 2680224"/>
              <a:gd name="connsiteY39" fmla="*/ 2496418 h 2680403"/>
              <a:gd name="connsiteX40" fmla="*/ 664337 w 2680224"/>
              <a:gd name="connsiteY40" fmla="*/ 2194524 h 2680403"/>
              <a:gd name="connsiteX41" fmla="*/ 477152 w 2680224"/>
              <a:gd name="connsiteY41" fmla="*/ 2144011 h 2680403"/>
              <a:gd name="connsiteX42" fmla="*/ 309565 w 2680224"/>
              <a:gd name="connsiteY42" fmla="*/ 2198379 h 2680403"/>
              <a:gd name="connsiteX43" fmla="*/ 306216 w 2680224"/>
              <a:gd name="connsiteY43" fmla="*/ 2200860 h 2680403"/>
              <a:gd name="connsiteX44" fmla="*/ 301852 w 2680224"/>
              <a:gd name="connsiteY44" fmla="*/ 2196059 h 2680403"/>
              <a:gd name="connsiteX45" fmla="*/ 100343 w 2680224"/>
              <a:gd name="connsiteY45" fmla="*/ 1863927 h 2680403"/>
              <a:gd name="connsiteX46" fmla="*/ 79198 w 2680224"/>
              <a:gd name="connsiteY46" fmla="*/ 1806155 h 2680403"/>
              <a:gd name="connsiteX47" fmla="*/ 129356 w 2680224"/>
              <a:gd name="connsiteY47" fmla="*/ 1773297 h 2680403"/>
              <a:gd name="connsiteX48" fmla="*/ 259628 w 2680224"/>
              <a:gd name="connsiteY48" fmla="*/ 1478420 h 2680403"/>
              <a:gd name="connsiteX49" fmla="*/ 21297 w 2680224"/>
              <a:gd name="connsiteY49" fmla="*/ 1237949 h 2680403"/>
              <a:gd name="connsiteX50" fmla="*/ 0 w 2680224"/>
              <a:gd name="connsiteY50" fmla="*/ 1233409 h 2680403"/>
              <a:gd name="connsiteX51" fmla="*/ 1554 w 2680224"/>
              <a:gd name="connsiteY51" fmla="*/ 1202632 h 2680403"/>
              <a:gd name="connsiteX52" fmla="*/ 100343 w 2680224"/>
              <a:gd name="connsiteY52" fmla="*/ 816475 h 2680403"/>
              <a:gd name="connsiteX53" fmla="*/ 138291 w 2680224"/>
              <a:gd name="connsiteY53" fmla="*/ 737699 h 2680403"/>
              <a:gd name="connsiteX54" fmla="*/ 196689 w 2680224"/>
              <a:gd name="connsiteY54" fmla="*/ 751913 h 2680403"/>
              <a:gd name="connsiteX55" fmla="*/ 501024 w 2680224"/>
              <a:gd name="connsiteY55" fmla="*/ 645597 h 2680403"/>
              <a:gd name="connsiteX56" fmla="*/ 521763 w 2680224"/>
              <a:gd name="connsiteY56" fmla="*/ 323894 h 2680403"/>
              <a:gd name="connsiteX57" fmla="*/ 502029 w 2680224"/>
              <a:gd name="connsiteY57" fmla="*/ 288653 h 2680403"/>
              <a:gd name="connsiteX58" fmla="*/ 587822 w 2680224"/>
              <a:gd name="connsiteY58" fmla="*/ 224498 h 2680403"/>
              <a:gd name="connsiteX59" fmla="*/ 816373 w 2680224"/>
              <a:gd name="connsiteY59" fmla="*/ 100445 h 2680403"/>
              <a:gd name="connsiteX60" fmla="*/ 872732 w 2680224"/>
              <a:gd name="connsiteY60" fmla="*/ 79817 h 2680403"/>
              <a:gd name="connsiteX61" fmla="*/ 905649 w 2680224"/>
              <a:gd name="connsiteY61" fmla="*/ 129943 h 2680403"/>
              <a:gd name="connsiteX62" fmla="*/ 1200670 w 2680224"/>
              <a:gd name="connsiteY62" fmla="*/ 259885 h 2680403"/>
              <a:gd name="connsiteX63" fmla="*/ 1435345 w 2680224"/>
              <a:gd name="connsiteY63" fmla="*/ 38861 h 268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80224" h="2680403">
                <a:moveTo>
                  <a:pt x="1340099" y="739851"/>
                </a:moveTo>
                <a:cubicBezTo>
                  <a:pt x="1008535" y="739851"/>
                  <a:pt x="739750" y="1008636"/>
                  <a:pt x="739750" y="1340200"/>
                </a:cubicBezTo>
                <a:cubicBezTo>
                  <a:pt x="739750" y="1671764"/>
                  <a:pt x="1008535" y="1940549"/>
                  <a:pt x="1340099" y="1940549"/>
                </a:cubicBezTo>
                <a:cubicBezTo>
                  <a:pt x="1671663" y="1940549"/>
                  <a:pt x="1940448" y="1671764"/>
                  <a:pt x="1940448" y="1340200"/>
                </a:cubicBezTo>
                <a:cubicBezTo>
                  <a:pt x="1940448" y="1008636"/>
                  <a:pt x="1671663" y="739851"/>
                  <a:pt x="1340099" y="739851"/>
                </a:cubicBezTo>
                <a:close/>
                <a:moveTo>
                  <a:pt x="1444875" y="0"/>
                </a:moveTo>
                <a:lnTo>
                  <a:pt x="1477668" y="1656"/>
                </a:lnTo>
                <a:cubicBezTo>
                  <a:pt x="1613362" y="15436"/>
                  <a:pt x="1743096" y="49380"/>
                  <a:pt x="1863825" y="100445"/>
                </a:cubicBezTo>
                <a:lnTo>
                  <a:pt x="1915681" y="125425"/>
                </a:lnTo>
                <a:lnTo>
                  <a:pt x="1902800" y="183983"/>
                </a:lnTo>
                <a:cubicBezTo>
                  <a:pt x="1886898" y="305142"/>
                  <a:pt x="1925293" y="420217"/>
                  <a:pt x="2015862" y="485877"/>
                </a:cubicBezTo>
                <a:cubicBezTo>
                  <a:pt x="2106431" y="551537"/>
                  <a:pt x="2227740" y="552244"/>
                  <a:pt x="2337947" y="499453"/>
                </a:cubicBezTo>
                <a:lnTo>
                  <a:pt x="2373193" y="478673"/>
                </a:lnTo>
                <a:lnTo>
                  <a:pt x="2378346" y="484343"/>
                </a:lnTo>
                <a:cubicBezTo>
                  <a:pt x="2460607" y="584020"/>
                  <a:pt x="2528791" y="695746"/>
                  <a:pt x="2579856" y="816475"/>
                </a:cubicBezTo>
                <a:lnTo>
                  <a:pt x="2601000" y="874246"/>
                </a:lnTo>
                <a:lnTo>
                  <a:pt x="2550843" y="907104"/>
                </a:lnTo>
                <a:cubicBezTo>
                  <a:pt x="2454755" y="982599"/>
                  <a:pt x="2401737" y="1091711"/>
                  <a:pt x="2420571" y="1201980"/>
                </a:cubicBezTo>
                <a:cubicBezTo>
                  <a:pt x="2439405" y="1312250"/>
                  <a:pt x="2525633" y="1397580"/>
                  <a:pt x="2641332" y="1436902"/>
                </a:cubicBezTo>
                <a:lnTo>
                  <a:pt x="2680224" y="1446486"/>
                </a:lnTo>
                <a:lnTo>
                  <a:pt x="2678644" y="1477770"/>
                </a:lnTo>
                <a:cubicBezTo>
                  <a:pt x="2664864" y="1613464"/>
                  <a:pt x="2630920" y="1743198"/>
                  <a:pt x="2579856" y="1863927"/>
                </a:cubicBezTo>
                <a:lnTo>
                  <a:pt x="2541908" y="1942702"/>
                </a:lnTo>
                <a:lnTo>
                  <a:pt x="2483512" y="1928488"/>
                </a:lnTo>
                <a:cubicBezTo>
                  <a:pt x="2459357" y="1924769"/>
                  <a:pt x="2435397" y="1923226"/>
                  <a:pt x="2411979" y="1923852"/>
                </a:cubicBezTo>
                <a:cubicBezTo>
                  <a:pt x="2318306" y="1926354"/>
                  <a:pt x="2233305" y="1963536"/>
                  <a:pt x="2179176" y="2034804"/>
                </a:cubicBezTo>
                <a:cubicBezTo>
                  <a:pt x="2111517" y="2123890"/>
                  <a:pt x="2108111" y="2245153"/>
                  <a:pt x="2158437" y="2356508"/>
                </a:cubicBezTo>
                <a:lnTo>
                  <a:pt x="2178171" y="2391748"/>
                </a:lnTo>
                <a:lnTo>
                  <a:pt x="2092377" y="2455904"/>
                </a:lnTo>
                <a:cubicBezTo>
                  <a:pt x="2020796" y="2504263"/>
                  <a:pt x="1944312" y="2545915"/>
                  <a:pt x="1863825" y="2579958"/>
                </a:cubicBezTo>
                <a:lnTo>
                  <a:pt x="1807263" y="2600660"/>
                </a:lnTo>
                <a:lnTo>
                  <a:pt x="1790981" y="2572775"/>
                </a:lnTo>
                <a:cubicBezTo>
                  <a:pt x="1729394" y="2483255"/>
                  <a:pt x="1640241" y="2425089"/>
                  <a:pt x="1545288" y="2417535"/>
                </a:cubicBezTo>
                <a:cubicBezTo>
                  <a:pt x="1523583" y="2415808"/>
                  <a:pt x="1501578" y="2416725"/>
                  <a:pt x="1479528" y="2420517"/>
                </a:cubicBezTo>
                <a:cubicBezTo>
                  <a:pt x="1369280" y="2439474"/>
                  <a:pt x="1284047" y="2525797"/>
                  <a:pt x="1244855" y="2641540"/>
                </a:cubicBezTo>
                <a:lnTo>
                  <a:pt x="1235324" y="2680403"/>
                </a:lnTo>
                <a:lnTo>
                  <a:pt x="1202530" y="2678747"/>
                </a:lnTo>
                <a:cubicBezTo>
                  <a:pt x="1066836" y="2664966"/>
                  <a:pt x="937102" y="2631022"/>
                  <a:pt x="816373" y="2579958"/>
                </a:cubicBezTo>
                <a:lnTo>
                  <a:pt x="764518" y="2554978"/>
                </a:lnTo>
                <a:lnTo>
                  <a:pt x="777399" y="2496418"/>
                </a:lnTo>
                <a:cubicBezTo>
                  <a:pt x="793301" y="2375259"/>
                  <a:pt x="754906" y="2260185"/>
                  <a:pt x="664337" y="2194524"/>
                </a:cubicBezTo>
                <a:cubicBezTo>
                  <a:pt x="609996" y="2155128"/>
                  <a:pt x="544588" y="2139115"/>
                  <a:pt x="477152" y="2144011"/>
                </a:cubicBezTo>
                <a:cubicBezTo>
                  <a:pt x="420955" y="2148091"/>
                  <a:pt x="363349" y="2166691"/>
                  <a:pt x="309565" y="2198379"/>
                </a:cubicBezTo>
                <a:lnTo>
                  <a:pt x="306216" y="2200860"/>
                </a:lnTo>
                <a:lnTo>
                  <a:pt x="301852" y="2196059"/>
                </a:lnTo>
                <a:cubicBezTo>
                  <a:pt x="219591" y="2096382"/>
                  <a:pt x="151407" y="1984657"/>
                  <a:pt x="100343" y="1863927"/>
                </a:cubicBezTo>
                <a:lnTo>
                  <a:pt x="79198" y="1806155"/>
                </a:lnTo>
                <a:lnTo>
                  <a:pt x="129356" y="1773297"/>
                </a:lnTo>
                <a:cubicBezTo>
                  <a:pt x="225445" y="1697801"/>
                  <a:pt x="278462" y="1588690"/>
                  <a:pt x="259628" y="1478420"/>
                </a:cubicBezTo>
                <a:cubicBezTo>
                  <a:pt x="239853" y="1362637"/>
                  <a:pt x="145776" y="1274351"/>
                  <a:pt x="21297" y="1237949"/>
                </a:cubicBezTo>
                <a:lnTo>
                  <a:pt x="0" y="1233409"/>
                </a:lnTo>
                <a:lnTo>
                  <a:pt x="1554" y="1202632"/>
                </a:lnTo>
                <a:cubicBezTo>
                  <a:pt x="15334" y="1066938"/>
                  <a:pt x="49279" y="937204"/>
                  <a:pt x="100343" y="816475"/>
                </a:cubicBezTo>
                <a:lnTo>
                  <a:pt x="138291" y="737699"/>
                </a:lnTo>
                <a:lnTo>
                  <a:pt x="196689" y="751913"/>
                </a:lnTo>
                <a:cubicBezTo>
                  <a:pt x="317465" y="770507"/>
                  <a:pt x="433365" y="734683"/>
                  <a:pt x="501024" y="645597"/>
                </a:cubicBezTo>
                <a:cubicBezTo>
                  <a:pt x="568683" y="556511"/>
                  <a:pt x="572089" y="435249"/>
                  <a:pt x="521763" y="323894"/>
                </a:cubicBezTo>
                <a:lnTo>
                  <a:pt x="502029" y="288653"/>
                </a:lnTo>
                <a:lnTo>
                  <a:pt x="587822" y="224498"/>
                </a:lnTo>
                <a:cubicBezTo>
                  <a:pt x="659402" y="176139"/>
                  <a:pt x="735887" y="134487"/>
                  <a:pt x="816373" y="100445"/>
                </a:cubicBezTo>
                <a:lnTo>
                  <a:pt x="872732" y="79817"/>
                </a:lnTo>
                <a:lnTo>
                  <a:pt x="905649" y="129943"/>
                </a:lnTo>
                <a:cubicBezTo>
                  <a:pt x="981252" y="225947"/>
                  <a:pt x="1090423" y="278842"/>
                  <a:pt x="1200670" y="259885"/>
                </a:cubicBezTo>
                <a:cubicBezTo>
                  <a:pt x="1310919" y="240927"/>
                  <a:pt x="1396152" y="154604"/>
                  <a:pt x="1435345" y="3886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9" name="Add-Ons Text Group"/>
          <p:cNvGrpSpPr/>
          <p:nvPr/>
        </p:nvGrpSpPr>
        <p:grpSpPr>
          <a:xfrm>
            <a:off x="391493" y="5951801"/>
            <a:ext cx="1087401" cy="307930"/>
            <a:chOff x="11089005" y="2340521"/>
            <a:chExt cx="1120808" cy="307930"/>
          </a:xfrm>
        </p:grpSpPr>
        <p:sp>
          <p:nvSpPr>
            <p:cNvPr id="10" name="Add-Ons Count"/>
            <p:cNvSpPr txBox="1"/>
            <p:nvPr/>
          </p:nvSpPr>
          <p:spPr>
            <a:xfrm>
              <a:off x="11089005" y="245609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a:t>
              </a:r>
              <a:endParaRPr lang="en-US" sz="650" dirty="0">
                <a:solidFill>
                  <a:srgbClr val="FFFFFF"/>
                </a:solidFill>
                <a:latin typeface="Segoe UI" panose="020B0502040204020203" pitchFamily="34" charset="0"/>
                <a:cs typeface="Segoe UI" panose="020B0502040204020203" pitchFamily="34" charset="0"/>
              </a:endParaRPr>
            </a:p>
          </p:txBody>
        </p:sp>
        <p:sp>
          <p:nvSpPr>
            <p:cNvPr id="11" name="Add-Ons Name"/>
            <p:cNvSpPr txBox="1"/>
            <p:nvPr/>
          </p:nvSpPr>
          <p:spPr>
            <a:xfrm>
              <a:off x="11089005" y="234052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ADD-ONS2</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12" name="Add-Ons Icon"/>
          <p:cNvSpPr>
            <a:spLocks noChangeAspect="1"/>
          </p:cNvSpPr>
          <p:nvPr/>
        </p:nvSpPr>
        <p:spPr>
          <a:xfrm>
            <a:off x="94368" y="5974099"/>
            <a:ext cx="243364" cy="243364"/>
          </a:xfrm>
          <a:custGeom>
            <a:avLst/>
            <a:gdLst>
              <a:gd name="connsiteX0" fmla="*/ 351753 w 2153776"/>
              <a:gd name="connsiteY0" fmla="*/ 1122366 h 2085020"/>
              <a:gd name="connsiteX1" fmla="*/ 142203 w 2153776"/>
              <a:gd name="connsiteY1" fmla="*/ 1541466 h 2085020"/>
              <a:gd name="connsiteX2" fmla="*/ 351753 w 2153776"/>
              <a:gd name="connsiteY2" fmla="*/ 1960566 h 2085020"/>
              <a:gd name="connsiteX3" fmla="*/ 924518 w 2153776"/>
              <a:gd name="connsiteY3" fmla="*/ 1960566 h 2085020"/>
              <a:gd name="connsiteX4" fmla="*/ 1134068 w 2153776"/>
              <a:gd name="connsiteY4" fmla="*/ 1541466 h 2085020"/>
              <a:gd name="connsiteX5" fmla="*/ 924518 w 2153776"/>
              <a:gd name="connsiteY5" fmla="*/ 1122366 h 2085020"/>
              <a:gd name="connsiteX6" fmla="*/ 1388075 w 2153776"/>
              <a:gd name="connsiteY6" fmla="*/ 815802 h 2085020"/>
              <a:gd name="connsiteX7" fmla="*/ 1699492 w 2153776"/>
              <a:gd name="connsiteY7" fmla="*/ 815802 h 2085020"/>
              <a:gd name="connsiteX8" fmla="*/ 1813426 w 2153776"/>
              <a:gd name="connsiteY8" fmla="*/ 1043671 h 2085020"/>
              <a:gd name="connsiteX9" fmla="*/ 1699492 w 2153776"/>
              <a:gd name="connsiteY9" fmla="*/ 1271540 h 2085020"/>
              <a:gd name="connsiteX10" fmla="*/ 1388075 w 2153776"/>
              <a:gd name="connsiteY10" fmla="*/ 1271540 h 2085020"/>
              <a:gd name="connsiteX11" fmla="*/ 1274140 w 2153776"/>
              <a:gd name="connsiteY11" fmla="*/ 1043671 h 2085020"/>
              <a:gd name="connsiteX12" fmla="*/ 1226453 w 2153776"/>
              <a:gd name="connsiteY12" fmla="*/ 604594 h 2085020"/>
              <a:gd name="connsiteX13" fmla="*/ 1016903 w 2153776"/>
              <a:gd name="connsiteY13" fmla="*/ 1023694 h 2085020"/>
              <a:gd name="connsiteX14" fmla="*/ 1226453 w 2153776"/>
              <a:gd name="connsiteY14" fmla="*/ 1442794 h 2085020"/>
              <a:gd name="connsiteX15" fmla="*/ 1799218 w 2153776"/>
              <a:gd name="connsiteY15" fmla="*/ 1442794 h 2085020"/>
              <a:gd name="connsiteX16" fmla="*/ 2008768 w 2153776"/>
              <a:gd name="connsiteY16" fmla="*/ 1023694 h 2085020"/>
              <a:gd name="connsiteX17" fmla="*/ 1799218 w 2153776"/>
              <a:gd name="connsiteY17" fmla="*/ 604594 h 2085020"/>
              <a:gd name="connsiteX18" fmla="*/ 561193 w 2153776"/>
              <a:gd name="connsiteY18" fmla="*/ 155209 h 2085020"/>
              <a:gd name="connsiteX19" fmla="*/ 561193 w 2153776"/>
              <a:gd name="connsiteY19" fmla="*/ 421907 h 2085020"/>
              <a:gd name="connsiteX20" fmla="*/ 294495 w 2153776"/>
              <a:gd name="connsiteY20" fmla="*/ 421907 h 2085020"/>
              <a:gd name="connsiteX21" fmla="*/ 294495 w 2153776"/>
              <a:gd name="connsiteY21" fmla="*/ 623841 h 2085020"/>
              <a:gd name="connsiteX22" fmla="*/ 561193 w 2153776"/>
              <a:gd name="connsiteY22" fmla="*/ 623841 h 2085020"/>
              <a:gd name="connsiteX23" fmla="*/ 561193 w 2153776"/>
              <a:gd name="connsiteY23" fmla="*/ 890539 h 2085020"/>
              <a:gd name="connsiteX24" fmla="*/ 759317 w 2153776"/>
              <a:gd name="connsiteY24" fmla="*/ 890539 h 2085020"/>
              <a:gd name="connsiteX25" fmla="*/ 759317 w 2153776"/>
              <a:gd name="connsiteY25" fmla="*/ 623841 h 2085020"/>
              <a:gd name="connsiteX26" fmla="*/ 1026015 w 2153776"/>
              <a:gd name="connsiteY26" fmla="*/ 623841 h 2085020"/>
              <a:gd name="connsiteX27" fmla="*/ 1026015 w 2153776"/>
              <a:gd name="connsiteY27" fmla="*/ 421907 h 2085020"/>
              <a:gd name="connsiteX28" fmla="*/ 759317 w 2153776"/>
              <a:gd name="connsiteY28" fmla="*/ 421907 h 2085020"/>
              <a:gd name="connsiteX29" fmla="*/ 759317 w 2153776"/>
              <a:gd name="connsiteY29" fmla="*/ 155209 h 2085020"/>
              <a:gd name="connsiteX30" fmla="*/ 270821 w 2153776"/>
              <a:gd name="connsiteY30" fmla="*/ 0 h 2085020"/>
              <a:gd name="connsiteX31" fmla="*/ 1011059 w 2153776"/>
              <a:gd name="connsiteY31" fmla="*/ 0 h 2085020"/>
              <a:gd name="connsiteX32" fmla="*/ 1262074 w 2153776"/>
              <a:gd name="connsiteY32" fmla="*/ 502029 h 2085020"/>
              <a:gd name="connsiteX33" fmla="*/ 1882955 w 2153776"/>
              <a:gd name="connsiteY33" fmla="*/ 502029 h 2085020"/>
              <a:gd name="connsiteX34" fmla="*/ 2153776 w 2153776"/>
              <a:gd name="connsiteY34" fmla="*/ 1043671 h 2085020"/>
              <a:gd name="connsiteX35" fmla="*/ 1882955 w 2153776"/>
              <a:gd name="connsiteY35" fmla="*/ 1585313 h 2085020"/>
              <a:gd name="connsiteX36" fmla="*/ 1261153 w 2153776"/>
              <a:gd name="connsiteY36" fmla="*/ 1585313 h 2085020"/>
              <a:gd name="connsiteX37" fmla="*/ 1011299 w 2153776"/>
              <a:gd name="connsiteY37" fmla="*/ 2085020 h 2085020"/>
              <a:gd name="connsiteX38" fmla="*/ 271061 w 2153776"/>
              <a:gd name="connsiteY38" fmla="*/ 2085020 h 2085020"/>
              <a:gd name="connsiteX39" fmla="*/ 240 w 2153776"/>
              <a:gd name="connsiteY39" fmla="*/ 1543378 h 2085020"/>
              <a:gd name="connsiteX40" fmla="*/ 250554 w 2153776"/>
              <a:gd name="connsiteY40" fmla="*/ 1042750 h 2085020"/>
              <a:gd name="connsiteX41" fmla="*/ 0 w 2153776"/>
              <a:gd name="connsiteY41" fmla="*/ 541642 h 20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53776" h="2085020">
                <a:moveTo>
                  <a:pt x="351753" y="1122366"/>
                </a:moveTo>
                <a:lnTo>
                  <a:pt x="142203" y="1541466"/>
                </a:lnTo>
                <a:lnTo>
                  <a:pt x="351753" y="1960566"/>
                </a:lnTo>
                <a:lnTo>
                  <a:pt x="924518" y="1960566"/>
                </a:lnTo>
                <a:lnTo>
                  <a:pt x="1134068" y="1541466"/>
                </a:lnTo>
                <a:lnTo>
                  <a:pt x="924518" y="1122366"/>
                </a:lnTo>
                <a:close/>
                <a:moveTo>
                  <a:pt x="1388075" y="815802"/>
                </a:moveTo>
                <a:lnTo>
                  <a:pt x="1699492" y="815802"/>
                </a:lnTo>
                <a:lnTo>
                  <a:pt x="1813426" y="1043671"/>
                </a:lnTo>
                <a:lnTo>
                  <a:pt x="1699492" y="1271540"/>
                </a:lnTo>
                <a:lnTo>
                  <a:pt x="1388075" y="1271540"/>
                </a:lnTo>
                <a:lnTo>
                  <a:pt x="1274140" y="1043671"/>
                </a:lnTo>
                <a:close/>
                <a:moveTo>
                  <a:pt x="1226453" y="604594"/>
                </a:moveTo>
                <a:lnTo>
                  <a:pt x="1016903" y="1023694"/>
                </a:lnTo>
                <a:lnTo>
                  <a:pt x="1226453" y="1442794"/>
                </a:lnTo>
                <a:lnTo>
                  <a:pt x="1799218" y="1442794"/>
                </a:lnTo>
                <a:lnTo>
                  <a:pt x="2008768" y="1023694"/>
                </a:lnTo>
                <a:lnTo>
                  <a:pt x="1799218" y="604594"/>
                </a:lnTo>
                <a:close/>
                <a:moveTo>
                  <a:pt x="561193" y="155209"/>
                </a:moveTo>
                <a:lnTo>
                  <a:pt x="561193" y="421907"/>
                </a:lnTo>
                <a:lnTo>
                  <a:pt x="294495" y="421907"/>
                </a:lnTo>
                <a:lnTo>
                  <a:pt x="294495" y="623841"/>
                </a:lnTo>
                <a:lnTo>
                  <a:pt x="561193" y="623841"/>
                </a:lnTo>
                <a:lnTo>
                  <a:pt x="561193" y="890539"/>
                </a:lnTo>
                <a:lnTo>
                  <a:pt x="759317" y="890539"/>
                </a:lnTo>
                <a:lnTo>
                  <a:pt x="759317" y="623841"/>
                </a:lnTo>
                <a:lnTo>
                  <a:pt x="1026015" y="623841"/>
                </a:lnTo>
                <a:lnTo>
                  <a:pt x="1026015" y="421907"/>
                </a:lnTo>
                <a:lnTo>
                  <a:pt x="759317" y="421907"/>
                </a:lnTo>
                <a:lnTo>
                  <a:pt x="759317" y="155209"/>
                </a:lnTo>
                <a:close/>
                <a:moveTo>
                  <a:pt x="270821" y="0"/>
                </a:moveTo>
                <a:lnTo>
                  <a:pt x="1011059" y="0"/>
                </a:lnTo>
                <a:lnTo>
                  <a:pt x="1262074" y="502029"/>
                </a:lnTo>
                <a:lnTo>
                  <a:pt x="1882955" y="502029"/>
                </a:lnTo>
                <a:lnTo>
                  <a:pt x="2153776" y="1043671"/>
                </a:lnTo>
                <a:lnTo>
                  <a:pt x="1882955" y="1585313"/>
                </a:lnTo>
                <a:lnTo>
                  <a:pt x="1261153" y="1585313"/>
                </a:lnTo>
                <a:lnTo>
                  <a:pt x="1011299" y="2085020"/>
                </a:lnTo>
                <a:lnTo>
                  <a:pt x="271061" y="2085020"/>
                </a:lnTo>
                <a:lnTo>
                  <a:pt x="240" y="1543378"/>
                </a:lnTo>
                <a:lnTo>
                  <a:pt x="250554" y="1042750"/>
                </a:lnTo>
                <a:lnTo>
                  <a:pt x="0" y="54164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13" name="Active Directory Text Group"/>
          <p:cNvGrpSpPr/>
          <p:nvPr/>
        </p:nvGrpSpPr>
        <p:grpSpPr>
          <a:xfrm>
            <a:off x="391493" y="5590971"/>
            <a:ext cx="1087401" cy="307930"/>
            <a:chOff x="11088946" y="2344331"/>
            <a:chExt cx="1120808" cy="307930"/>
          </a:xfrm>
        </p:grpSpPr>
        <p:sp>
          <p:nvSpPr>
            <p:cNvPr id="14" name="Active Directory Count"/>
            <p:cNvSpPr txBox="1"/>
            <p:nvPr/>
          </p:nvSpPr>
          <p:spPr>
            <a:xfrm>
              <a:off x="11088946"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2</a:t>
              </a:r>
            </a:p>
          </p:txBody>
        </p:sp>
        <p:sp>
          <p:nvSpPr>
            <p:cNvPr id="15" name="Active Directory Name"/>
            <p:cNvSpPr txBox="1"/>
            <p:nvPr/>
          </p:nvSpPr>
          <p:spPr>
            <a:xfrm>
              <a:off x="11088946" y="234433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ACTIVE DIRECTORY</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16" name="Active Directory Icon"/>
          <p:cNvSpPr>
            <a:spLocks noChangeAspect="1"/>
          </p:cNvSpPr>
          <p:nvPr/>
        </p:nvSpPr>
        <p:spPr>
          <a:xfrm>
            <a:off x="95915" y="5612799"/>
            <a:ext cx="240271" cy="250310"/>
          </a:xfrm>
          <a:custGeom>
            <a:avLst/>
            <a:gdLst>
              <a:gd name="connsiteX0" fmla="*/ 227817 w 430087"/>
              <a:gd name="connsiteY0" fmla="*/ 190781 h 448056"/>
              <a:gd name="connsiteX1" fmla="*/ 278783 w 430087"/>
              <a:gd name="connsiteY1" fmla="*/ 246846 h 448056"/>
              <a:gd name="connsiteX2" fmla="*/ 276735 w 430087"/>
              <a:gd name="connsiteY2" fmla="*/ 256988 h 448056"/>
              <a:gd name="connsiteX3" fmla="*/ 277791 w 430087"/>
              <a:gd name="connsiteY3" fmla="*/ 262217 h 448056"/>
              <a:gd name="connsiteX4" fmla="*/ 224432 w 430087"/>
              <a:gd name="connsiteY4" fmla="*/ 306139 h 448056"/>
              <a:gd name="connsiteX5" fmla="*/ 221132 w 430087"/>
              <a:gd name="connsiteY5" fmla="*/ 305472 h 448056"/>
              <a:gd name="connsiteX6" fmla="*/ 221132 w 430087"/>
              <a:gd name="connsiteY6" fmla="*/ 192687 h 448056"/>
              <a:gd name="connsiteX7" fmla="*/ 221938 w 430087"/>
              <a:gd name="connsiteY7" fmla="*/ 192605 h 448056"/>
              <a:gd name="connsiteX8" fmla="*/ 197960 w 430087"/>
              <a:gd name="connsiteY8" fmla="*/ 188072 h 448056"/>
              <a:gd name="connsiteX9" fmla="*/ 201727 w 430087"/>
              <a:gd name="connsiteY9" fmla="*/ 190612 h 448056"/>
              <a:gd name="connsiteX10" fmla="*/ 203867 w 430087"/>
              <a:gd name="connsiteY10" fmla="*/ 191276 h 448056"/>
              <a:gd name="connsiteX11" fmla="*/ 203867 w 430087"/>
              <a:gd name="connsiteY11" fmla="*/ 306873 h 448056"/>
              <a:gd name="connsiteX12" fmla="*/ 155627 w 430087"/>
              <a:gd name="connsiteY12" fmla="*/ 267164 h 448056"/>
              <a:gd name="connsiteX13" fmla="*/ 156887 w 430087"/>
              <a:gd name="connsiteY13" fmla="*/ 263103 h 448056"/>
              <a:gd name="connsiteX14" fmla="*/ 157504 w 430087"/>
              <a:gd name="connsiteY14" fmla="*/ 256988 h 448056"/>
              <a:gd name="connsiteX15" fmla="*/ 155119 w 430087"/>
              <a:gd name="connsiteY15" fmla="*/ 245177 h 448056"/>
              <a:gd name="connsiteX16" fmla="*/ 151257 w 430087"/>
              <a:gd name="connsiteY16" fmla="*/ 239449 h 448056"/>
              <a:gd name="connsiteX17" fmla="*/ 215044 w 430087"/>
              <a:gd name="connsiteY17" fmla="*/ 124878 h 448056"/>
              <a:gd name="connsiteX18" fmla="*/ 180833 w 430087"/>
              <a:gd name="connsiteY18" fmla="*/ 159089 h 448056"/>
              <a:gd name="connsiteX19" fmla="*/ 183521 w 430087"/>
              <a:gd name="connsiteY19" fmla="*/ 172406 h 448056"/>
              <a:gd name="connsiteX20" fmla="*/ 185798 w 430087"/>
              <a:gd name="connsiteY20" fmla="*/ 175783 h 448056"/>
              <a:gd name="connsiteX21" fmla="*/ 137742 w 430087"/>
              <a:gd name="connsiteY21" fmla="*/ 228648 h 448056"/>
              <a:gd name="connsiteX22" fmla="*/ 133277 w 430087"/>
              <a:gd name="connsiteY22" fmla="*/ 227262 h 448056"/>
              <a:gd name="connsiteX23" fmla="*/ 127161 w 430087"/>
              <a:gd name="connsiteY23" fmla="*/ 226646 h 448056"/>
              <a:gd name="connsiteX24" fmla="*/ 96819 w 430087"/>
              <a:gd name="connsiteY24" fmla="*/ 256988 h 448056"/>
              <a:gd name="connsiteX25" fmla="*/ 127161 w 430087"/>
              <a:gd name="connsiteY25" fmla="*/ 287331 h 448056"/>
              <a:gd name="connsiteX26" fmla="*/ 138972 w 430087"/>
              <a:gd name="connsiteY26" fmla="*/ 284946 h 448056"/>
              <a:gd name="connsiteX27" fmla="*/ 145069 w 430087"/>
              <a:gd name="connsiteY27" fmla="*/ 280836 h 448056"/>
              <a:gd name="connsiteX28" fmla="*/ 191749 w 430087"/>
              <a:gd name="connsiteY28" fmla="*/ 319260 h 448056"/>
              <a:gd name="connsiteX29" fmla="*/ 191233 w 430087"/>
              <a:gd name="connsiteY29" fmla="*/ 320026 h 448056"/>
              <a:gd name="connsiteX30" fmla="*/ 189202 w 430087"/>
              <a:gd name="connsiteY30" fmla="*/ 330085 h 448056"/>
              <a:gd name="connsiteX31" fmla="*/ 215044 w 430087"/>
              <a:gd name="connsiteY31" fmla="*/ 355926 h 448056"/>
              <a:gd name="connsiteX32" fmla="*/ 240885 w 430087"/>
              <a:gd name="connsiteY32" fmla="*/ 330085 h 448056"/>
              <a:gd name="connsiteX33" fmla="*/ 238855 w 430087"/>
              <a:gd name="connsiteY33" fmla="*/ 320026 h 448056"/>
              <a:gd name="connsiteX34" fmla="*/ 237382 w 430087"/>
              <a:gd name="connsiteY34" fmla="*/ 317841 h 448056"/>
              <a:gd name="connsiteX35" fmla="*/ 285487 w 430087"/>
              <a:gd name="connsiteY35" fmla="*/ 278244 h 448056"/>
              <a:gd name="connsiteX36" fmla="*/ 285622 w 430087"/>
              <a:gd name="connsiteY36" fmla="*/ 278444 h 448056"/>
              <a:gd name="connsiteX37" fmla="*/ 307078 w 430087"/>
              <a:gd name="connsiteY37" fmla="*/ 287331 h 448056"/>
              <a:gd name="connsiteX38" fmla="*/ 337420 w 430087"/>
              <a:gd name="connsiteY38" fmla="*/ 256988 h 448056"/>
              <a:gd name="connsiteX39" fmla="*/ 307078 w 430087"/>
              <a:gd name="connsiteY39" fmla="*/ 226646 h 448056"/>
              <a:gd name="connsiteX40" fmla="*/ 295267 w 430087"/>
              <a:gd name="connsiteY40" fmla="*/ 229030 h 448056"/>
              <a:gd name="connsiteX41" fmla="*/ 289471 w 430087"/>
              <a:gd name="connsiteY41" fmla="*/ 232937 h 448056"/>
              <a:gd name="connsiteX42" fmla="*/ 241405 w 430087"/>
              <a:gd name="connsiteY42" fmla="*/ 180061 h 448056"/>
              <a:gd name="connsiteX43" fmla="*/ 246566 w 430087"/>
              <a:gd name="connsiteY43" fmla="*/ 172406 h 448056"/>
              <a:gd name="connsiteX44" fmla="*/ 249255 w 430087"/>
              <a:gd name="connsiteY44" fmla="*/ 159089 h 448056"/>
              <a:gd name="connsiteX45" fmla="*/ 215044 w 430087"/>
              <a:gd name="connsiteY45" fmla="*/ 124878 h 448056"/>
              <a:gd name="connsiteX46" fmla="*/ 215044 w 430087"/>
              <a:gd name="connsiteY46" fmla="*/ 0 h 448056"/>
              <a:gd name="connsiteX47" fmla="*/ 430087 w 430087"/>
              <a:gd name="connsiteY47" fmla="*/ 270047 h 448056"/>
              <a:gd name="connsiteX48" fmla="*/ 215044 w 430087"/>
              <a:gd name="connsiteY48" fmla="*/ 448056 h 448056"/>
              <a:gd name="connsiteX49" fmla="*/ 0 w 430087"/>
              <a:gd name="connsiteY49" fmla="*/ 270047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0087" h="448056">
                <a:moveTo>
                  <a:pt x="227817" y="190781"/>
                </a:moveTo>
                <a:lnTo>
                  <a:pt x="278783" y="246846"/>
                </a:lnTo>
                <a:lnTo>
                  <a:pt x="276735" y="256988"/>
                </a:lnTo>
                <a:lnTo>
                  <a:pt x="277791" y="262217"/>
                </a:lnTo>
                <a:lnTo>
                  <a:pt x="224432" y="306139"/>
                </a:lnTo>
                <a:lnTo>
                  <a:pt x="221132" y="305472"/>
                </a:lnTo>
                <a:lnTo>
                  <a:pt x="221132" y="192687"/>
                </a:lnTo>
                <a:lnTo>
                  <a:pt x="221938" y="192605"/>
                </a:lnTo>
                <a:close/>
                <a:moveTo>
                  <a:pt x="197960" y="188072"/>
                </a:moveTo>
                <a:lnTo>
                  <a:pt x="201727" y="190612"/>
                </a:lnTo>
                <a:lnTo>
                  <a:pt x="203867" y="191276"/>
                </a:lnTo>
                <a:lnTo>
                  <a:pt x="203867" y="306873"/>
                </a:lnTo>
                <a:lnTo>
                  <a:pt x="155627" y="267164"/>
                </a:lnTo>
                <a:lnTo>
                  <a:pt x="156887" y="263103"/>
                </a:lnTo>
                <a:cubicBezTo>
                  <a:pt x="157292" y="261128"/>
                  <a:pt x="157504" y="259083"/>
                  <a:pt x="157504" y="256988"/>
                </a:cubicBezTo>
                <a:cubicBezTo>
                  <a:pt x="157504" y="252799"/>
                  <a:pt x="156655" y="248808"/>
                  <a:pt x="155119" y="245177"/>
                </a:cubicBezTo>
                <a:lnTo>
                  <a:pt x="151257" y="239449"/>
                </a:lnTo>
                <a:close/>
                <a:moveTo>
                  <a:pt x="215044" y="124878"/>
                </a:moveTo>
                <a:cubicBezTo>
                  <a:pt x="196150" y="124878"/>
                  <a:pt x="180833" y="140195"/>
                  <a:pt x="180833" y="159089"/>
                </a:cubicBezTo>
                <a:cubicBezTo>
                  <a:pt x="180833" y="163813"/>
                  <a:pt x="181790" y="168313"/>
                  <a:pt x="183521" y="172406"/>
                </a:cubicBezTo>
                <a:lnTo>
                  <a:pt x="185798" y="175783"/>
                </a:lnTo>
                <a:lnTo>
                  <a:pt x="137742" y="228648"/>
                </a:lnTo>
                <a:lnTo>
                  <a:pt x="133277" y="227262"/>
                </a:lnTo>
                <a:cubicBezTo>
                  <a:pt x="131301" y="226858"/>
                  <a:pt x="129256" y="226646"/>
                  <a:pt x="127161" y="226646"/>
                </a:cubicBezTo>
                <a:cubicBezTo>
                  <a:pt x="110404" y="226646"/>
                  <a:pt x="96819" y="240230"/>
                  <a:pt x="96819" y="256988"/>
                </a:cubicBezTo>
                <a:cubicBezTo>
                  <a:pt x="96819" y="273746"/>
                  <a:pt x="110404" y="287331"/>
                  <a:pt x="127161" y="287331"/>
                </a:cubicBezTo>
                <a:cubicBezTo>
                  <a:pt x="131351" y="287331"/>
                  <a:pt x="135342" y="286482"/>
                  <a:pt x="138972" y="284946"/>
                </a:cubicBezTo>
                <a:lnTo>
                  <a:pt x="145069" y="280836"/>
                </a:lnTo>
                <a:lnTo>
                  <a:pt x="191749" y="319260"/>
                </a:lnTo>
                <a:lnTo>
                  <a:pt x="191233" y="320026"/>
                </a:lnTo>
                <a:cubicBezTo>
                  <a:pt x="189925" y="323118"/>
                  <a:pt x="189202" y="326517"/>
                  <a:pt x="189202" y="330085"/>
                </a:cubicBezTo>
                <a:cubicBezTo>
                  <a:pt x="189202" y="344357"/>
                  <a:pt x="200772" y="355926"/>
                  <a:pt x="215044" y="355926"/>
                </a:cubicBezTo>
                <a:cubicBezTo>
                  <a:pt x="229316" y="355926"/>
                  <a:pt x="240885" y="344357"/>
                  <a:pt x="240885" y="330085"/>
                </a:cubicBezTo>
                <a:cubicBezTo>
                  <a:pt x="240885" y="326517"/>
                  <a:pt x="240162" y="323118"/>
                  <a:pt x="238855" y="320026"/>
                </a:cubicBezTo>
                <a:lnTo>
                  <a:pt x="237382" y="317841"/>
                </a:lnTo>
                <a:lnTo>
                  <a:pt x="285487" y="278244"/>
                </a:lnTo>
                <a:lnTo>
                  <a:pt x="285622" y="278444"/>
                </a:lnTo>
                <a:cubicBezTo>
                  <a:pt x="291113" y="283935"/>
                  <a:pt x="298699" y="287331"/>
                  <a:pt x="307078" y="287331"/>
                </a:cubicBezTo>
                <a:cubicBezTo>
                  <a:pt x="323835" y="287331"/>
                  <a:pt x="337420" y="273746"/>
                  <a:pt x="337420" y="256988"/>
                </a:cubicBezTo>
                <a:cubicBezTo>
                  <a:pt x="337420" y="240230"/>
                  <a:pt x="323835" y="226646"/>
                  <a:pt x="307078" y="226646"/>
                </a:cubicBezTo>
                <a:cubicBezTo>
                  <a:pt x="302888" y="226646"/>
                  <a:pt x="298897" y="227495"/>
                  <a:pt x="295267" y="229030"/>
                </a:cubicBezTo>
                <a:lnTo>
                  <a:pt x="289471" y="232937"/>
                </a:lnTo>
                <a:lnTo>
                  <a:pt x="241405" y="180061"/>
                </a:lnTo>
                <a:lnTo>
                  <a:pt x="246566" y="172406"/>
                </a:lnTo>
                <a:cubicBezTo>
                  <a:pt x="248298" y="168313"/>
                  <a:pt x="249255" y="163813"/>
                  <a:pt x="249255" y="159089"/>
                </a:cubicBezTo>
                <a:cubicBezTo>
                  <a:pt x="249255" y="140195"/>
                  <a:pt x="233938" y="124878"/>
                  <a:pt x="215044" y="124878"/>
                </a:cubicBezTo>
                <a:close/>
                <a:moveTo>
                  <a:pt x="215044" y="0"/>
                </a:moveTo>
                <a:lnTo>
                  <a:pt x="430087" y="270047"/>
                </a:lnTo>
                <a:lnTo>
                  <a:pt x="215044" y="448056"/>
                </a:lnTo>
                <a:lnTo>
                  <a:pt x="0" y="27004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17" name="Management Services Text Group"/>
          <p:cNvGrpSpPr/>
          <p:nvPr/>
        </p:nvGrpSpPr>
        <p:grpSpPr>
          <a:xfrm>
            <a:off x="391493" y="5229569"/>
            <a:ext cx="1087401" cy="307930"/>
            <a:chOff x="11090910" y="2344331"/>
            <a:chExt cx="1120808" cy="307930"/>
          </a:xfrm>
        </p:grpSpPr>
        <p:sp>
          <p:nvSpPr>
            <p:cNvPr id="18" name="Management Services Count"/>
            <p:cNvSpPr txBox="1"/>
            <p:nvPr/>
          </p:nvSpPr>
          <p:spPr>
            <a:xfrm>
              <a:off x="1109091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19" name="Management Services Name"/>
            <p:cNvSpPr txBox="1"/>
            <p:nvPr/>
          </p:nvSpPr>
          <p:spPr>
            <a:xfrm>
              <a:off x="11090910" y="234433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MANAGEMENT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20" name="Management Services Icon"/>
          <p:cNvSpPr>
            <a:spLocks noChangeAspect="1"/>
          </p:cNvSpPr>
          <p:nvPr/>
        </p:nvSpPr>
        <p:spPr>
          <a:xfrm>
            <a:off x="86064" y="5280812"/>
            <a:ext cx="259973" cy="198608"/>
          </a:xfrm>
          <a:custGeom>
            <a:avLst/>
            <a:gdLst>
              <a:gd name="connsiteX0" fmla="*/ 150263 w 448056"/>
              <a:gd name="connsiteY0" fmla="*/ 146018 h 342296"/>
              <a:gd name="connsiteX1" fmla="*/ 392835 w 448056"/>
              <a:gd name="connsiteY1" fmla="*/ 146018 h 342296"/>
              <a:gd name="connsiteX2" fmla="*/ 392835 w 448056"/>
              <a:gd name="connsiteY2" fmla="*/ 291034 h 342296"/>
              <a:gd name="connsiteX3" fmla="*/ 375392 w 448056"/>
              <a:gd name="connsiteY3" fmla="*/ 291034 h 342296"/>
              <a:gd name="connsiteX4" fmla="*/ 375392 w 448056"/>
              <a:gd name="connsiteY4" fmla="*/ 181587 h 342296"/>
              <a:gd name="connsiteX5" fmla="*/ 359580 w 448056"/>
              <a:gd name="connsiteY5" fmla="*/ 181587 h 342296"/>
              <a:gd name="connsiteX6" fmla="*/ 359580 w 448056"/>
              <a:gd name="connsiteY6" fmla="*/ 291034 h 342296"/>
              <a:gd name="connsiteX7" fmla="*/ 337190 w 448056"/>
              <a:gd name="connsiteY7" fmla="*/ 291034 h 342296"/>
              <a:gd name="connsiteX8" fmla="*/ 337190 w 448056"/>
              <a:gd name="connsiteY8" fmla="*/ 217552 h 342296"/>
              <a:gd name="connsiteX9" fmla="*/ 321377 w 448056"/>
              <a:gd name="connsiteY9" fmla="*/ 217552 h 342296"/>
              <a:gd name="connsiteX10" fmla="*/ 321377 w 448056"/>
              <a:gd name="connsiteY10" fmla="*/ 291034 h 342296"/>
              <a:gd name="connsiteX11" fmla="*/ 301127 w 448056"/>
              <a:gd name="connsiteY11" fmla="*/ 291034 h 342296"/>
              <a:gd name="connsiteX12" fmla="*/ 301127 w 448056"/>
              <a:gd name="connsiteY12" fmla="*/ 205318 h 342296"/>
              <a:gd name="connsiteX13" fmla="*/ 285314 w 448056"/>
              <a:gd name="connsiteY13" fmla="*/ 205318 h 342296"/>
              <a:gd name="connsiteX14" fmla="*/ 285314 w 448056"/>
              <a:gd name="connsiteY14" fmla="*/ 291034 h 342296"/>
              <a:gd name="connsiteX15" fmla="*/ 262597 w 448056"/>
              <a:gd name="connsiteY15" fmla="*/ 291034 h 342296"/>
              <a:gd name="connsiteX16" fmla="*/ 262597 w 448056"/>
              <a:gd name="connsiteY16" fmla="*/ 251876 h 342296"/>
              <a:gd name="connsiteX17" fmla="*/ 246784 w 448056"/>
              <a:gd name="connsiteY17" fmla="*/ 251876 h 342296"/>
              <a:gd name="connsiteX18" fmla="*/ 246784 w 448056"/>
              <a:gd name="connsiteY18" fmla="*/ 291034 h 342296"/>
              <a:gd name="connsiteX19" fmla="*/ 225824 w 448056"/>
              <a:gd name="connsiteY19" fmla="*/ 291034 h 342296"/>
              <a:gd name="connsiteX20" fmla="*/ 225824 w 448056"/>
              <a:gd name="connsiteY20" fmla="*/ 169495 h 342296"/>
              <a:gd name="connsiteX21" fmla="*/ 210012 w 448056"/>
              <a:gd name="connsiteY21" fmla="*/ 169495 h 342296"/>
              <a:gd name="connsiteX22" fmla="*/ 210012 w 448056"/>
              <a:gd name="connsiteY22" fmla="*/ 291034 h 342296"/>
              <a:gd name="connsiteX23" fmla="*/ 188618 w 448056"/>
              <a:gd name="connsiteY23" fmla="*/ 291034 h 342296"/>
              <a:gd name="connsiteX24" fmla="*/ 188618 w 448056"/>
              <a:gd name="connsiteY24" fmla="*/ 205318 h 342296"/>
              <a:gd name="connsiteX25" fmla="*/ 172805 w 448056"/>
              <a:gd name="connsiteY25" fmla="*/ 205318 h 342296"/>
              <a:gd name="connsiteX26" fmla="*/ 172805 w 448056"/>
              <a:gd name="connsiteY26" fmla="*/ 291034 h 342296"/>
              <a:gd name="connsiteX27" fmla="*/ 150263 w 448056"/>
              <a:gd name="connsiteY27" fmla="*/ 291034 h 342296"/>
              <a:gd name="connsiteX28" fmla="*/ 362452 w 448056"/>
              <a:gd name="connsiteY28" fmla="*/ 71404 h 342296"/>
              <a:gd name="connsiteX29" fmla="*/ 347879 w 448056"/>
              <a:gd name="connsiteY29" fmla="*/ 85976 h 342296"/>
              <a:gd name="connsiteX30" fmla="*/ 362452 w 448056"/>
              <a:gd name="connsiteY30" fmla="*/ 100549 h 342296"/>
              <a:gd name="connsiteX31" fmla="*/ 377024 w 448056"/>
              <a:gd name="connsiteY31" fmla="*/ 85976 h 342296"/>
              <a:gd name="connsiteX32" fmla="*/ 362452 w 448056"/>
              <a:gd name="connsiteY32" fmla="*/ 71404 h 342296"/>
              <a:gd name="connsiteX33" fmla="*/ 302256 w 448056"/>
              <a:gd name="connsiteY33" fmla="*/ 71404 h 342296"/>
              <a:gd name="connsiteX34" fmla="*/ 287684 w 448056"/>
              <a:gd name="connsiteY34" fmla="*/ 85976 h 342296"/>
              <a:gd name="connsiteX35" fmla="*/ 302256 w 448056"/>
              <a:gd name="connsiteY35" fmla="*/ 100549 h 342296"/>
              <a:gd name="connsiteX36" fmla="*/ 316828 w 448056"/>
              <a:gd name="connsiteY36" fmla="*/ 85976 h 342296"/>
              <a:gd name="connsiteX37" fmla="*/ 302256 w 448056"/>
              <a:gd name="connsiteY37" fmla="*/ 71404 h 342296"/>
              <a:gd name="connsiteX38" fmla="*/ 242060 w 448056"/>
              <a:gd name="connsiteY38" fmla="*/ 71404 h 342296"/>
              <a:gd name="connsiteX39" fmla="*/ 227488 w 448056"/>
              <a:gd name="connsiteY39" fmla="*/ 85976 h 342296"/>
              <a:gd name="connsiteX40" fmla="*/ 242060 w 448056"/>
              <a:gd name="connsiteY40" fmla="*/ 100549 h 342296"/>
              <a:gd name="connsiteX41" fmla="*/ 256632 w 448056"/>
              <a:gd name="connsiteY41" fmla="*/ 85976 h 342296"/>
              <a:gd name="connsiteX42" fmla="*/ 242060 w 448056"/>
              <a:gd name="connsiteY42" fmla="*/ 71404 h 342296"/>
              <a:gd name="connsiteX43" fmla="*/ 181864 w 448056"/>
              <a:gd name="connsiteY43" fmla="*/ 71404 h 342296"/>
              <a:gd name="connsiteX44" fmla="*/ 167292 w 448056"/>
              <a:gd name="connsiteY44" fmla="*/ 85976 h 342296"/>
              <a:gd name="connsiteX45" fmla="*/ 181864 w 448056"/>
              <a:gd name="connsiteY45" fmla="*/ 100549 h 342296"/>
              <a:gd name="connsiteX46" fmla="*/ 196436 w 448056"/>
              <a:gd name="connsiteY46" fmla="*/ 85976 h 342296"/>
              <a:gd name="connsiteX47" fmla="*/ 181864 w 448056"/>
              <a:gd name="connsiteY47" fmla="*/ 71404 h 342296"/>
              <a:gd name="connsiteX48" fmla="*/ 50831 w 448056"/>
              <a:gd name="connsiteY48" fmla="*/ 56884 h 342296"/>
              <a:gd name="connsiteX49" fmla="*/ 124251 w 448056"/>
              <a:gd name="connsiteY49" fmla="*/ 56884 h 342296"/>
              <a:gd name="connsiteX50" fmla="*/ 124251 w 448056"/>
              <a:gd name="connsiteY50" fmla="*/ 291034 h 342296"/>
              <a:gd name="connsiteX51" fmla="*/ 50831 w 448056"/>
              <a:gd name="connsiteY51" fmla="*/ 291034 h 342296"/>
              <a:gd name="connsiteX52" fmla="*/ 150263 w 448056"/>
              <a:gd name="connsiteY52" fmla="*/ 56884 h 342296"/>
              <a:gd name="connsiteX53" fmla="*/ 392835 w 448056"/>
              <a:gd name="connsiteY53" fmla="*/ 56884 h 342296"/>
              <a:gd name="connsiteX54" fmla="*/ 392835 w 448056"/>
              <a:gd name="connsiteY54" fmla="*/ 115069 h 342296"/>
              <a:gd name="connsiteX55" fmla="*/ 150263 w 448056"/>
              <a:gd name="connsiteY55" fmla="*/ 115069 h 342296"/>
              <a:gd name="connsiteX56" fmla="*/ 44709 w 448056"/>
              <a:gd name="connsiteY56" fmla="*/ 28111 h 342296"/>
              <a:gd name="connsiteX57" fmla="*/ 25164 w 448056"/>
              <a:gd name="connsiteY57" fmla="*/ 47656 h 342296"/>
              <a:gd name="connsiteX58" fmla="*/ 25164 w 448056"/>
              <a:gd name="connsiteY58" fmla="*/ 294640 h 342296"/>
              <a:gd name="connsiteX59" fmla="*/ 44709 w 448056"/>
              <a:gd name="connsiteY59" fmla="*/ 314185 h 342296"/>
              <a:gd name="connsiteX60" fmla="*/ 403348 w 448056"/>
              <a:gd name="connsiteY60" fmla="*/ 314185 h 342296"/>
              <a:gd name="connsiteX61" fmla="*/ 422892 w 448056"/>
              <a:gd name="connsiteY61" fmla="*/ 294640 h 342296"/>
              <a:gd name="connsiteX62" fmla="*/ 422892 w 448056"/>
              <a:gd name="connsiteY62" fmla="*/ 47656 h 342296"/>
              <a:gd name="connsiteX63" fmla="*/ 403348 w 448056"/>
              <a:gd name="connsiteY63" fmla="*/ 28111 h 342296"/>
              <a:gd name="connsiteX64" fmla="*/ 47128 w 448056"/>
              <a:gd name="connsiteY64" fmla="*/ 0 h 342296"/>
              <a:gd name="connsiteX65" fmla="*/ 400929 w 448056"/>
              <a:gd name="connsiteY65" fmla="*/ 0 h 342296"/>
              <a:gd name="connsiteX66" fmla="*/ 448056 w 448056"/>
              <a:gd name="connsiteY66" fmla="*/ 47128 h 342296"/>
              <a:gd name="connsiteX67" fmla="*/ 448056 w 448056"/>
              <a:gd name="connsiteY67" fmla="*/ 295169 h 342296"/>
              <a:gd name="connsiteX68" fmla="*/ 400929 w 448056"/>
              <a:gd name="connsiteY68" fmla="*/ 342296 h 342296"/>
              <a:gd name="connsiteX69" fmla="*/ 47128 w 448056"/>
              <a:gd name="connsiteY69" fmla="*/ 342296 h 342296"/>
              <a:gd name="connsiteX70" fmla="*/ 0 w 448056"/>
              <a:gd name="connsiteY70" fmla="*/ 295169 h 342296"/>
              <a:gd name="connsiteX71" fmla="*/ 0 w 448056"/>
              <a:gd name="connsiteY71" fmla="*/ 47128 h 342296"/>
              <a:gd name="connsiteX72" fmla="*/ 47128 w 448056"/>
              <a:gd name="connsiteY72" fmla="*/ 0 h 34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48056" h="342296">
                <a:moveTo>
                  <a:pt x="150263" y="146018"/>
                </a:moveTo>
                <a:lnTo>
                  <a:pt x="392835" y="146018"/>
                </a:lnTo>
                <a:lnTo>
                  <a:pt x="392835" y="291034"/>
                </a:lnTo>
                <a:lnTo>
                  <a:pt x="375392" y="291034"/>
                </a:lnTo>
                <a:lnTo>
                  <a:pt x="375392" y="181587"/>
                </a:lnTo>
                <a:lnTo>
                  <a:pt x="359580" y="181587"/>
                </a:lnTo>
                <a:lnTo>
                  <a:pt x="359580" y="291034"/>
                </a:lnTo>
                <a:lnTo>
                  <a:pt x="337190" y="291034"/>
                </a:lnTo>
                <a:lnTo>
                  <a:pt x="337190" y="217552"/>
                </a:lnTo>
                <a:lnTo>
                  <a:pt x="321377" y="217552"/>
                </a:lnTo>
                <a:lnTo>
                  <a:pt x="321377" y="291034"/>
                </a:lnTo>
                <a:lnTo>
                  <a:pt x="301127" y="291034"/>
                </a:lnTo>
                <a:lnTo>
                  <a:pt x="301127" y="205318"/>
                </a:lnTo>
                <a:lnTo>
                  <a:pt x="285314" y="205318"/>
                </a:lnTo>
                <a:lnTo>
                  <a:pt x="285314" y="291034"/>
                </a:lnTo>
                <a:lnTo>
                  <a:pt x="262597" y="291034"/>
                </a:lnTo>
                <a:lnTo>
                  <a:pt x="262597" y="251876"/>
                </a:lnTo>
                <a:lnTo>
                  <a:pt x="246784" y="251876"/>
                </a:lnTo>
                <a:lnTo>
                  <a:pt x="246784" y="291034"/>
                </a:lnTo>
                <a:lnTo>
                  <a:pt x="225824" y="291034"/>
                </a:lnTo>
                <a:lnTo>
                  <a:pt x="225824" y="169495"/>
                </a:lnTo>
                <a:lnTo>
                  <a:pt x="210012" y="169495"/>
                </a:lnTo>
                <a:lnTo>
                  <a:pt x="210012" y="291034"/>
                </a:lnTo>
                <a:lnTo>
                  <a:pt x="188618" y="291034"/>
                </a:lnTo>
                <a:lnTo>
                  <a:pt x="188618" y="205318"/>
                </a:lnTo>
                <a:lnTo>
                  <a:pt x="172805" y="205318"/>
                </a:lnTo>
                <a:lnTo>
                  <a:pt x="172805" y="291034"/>
                </a:lnTo>
                <a:lnTo>
                  <a:pt x="150263" y="291034"/>
                </a:lnTo>
                <a:close/>
                <a:moveTo>
                  <a:pt x="362452" y="71404"/>
                </a:moveTo>
                <a:cubicBezTo>
                  <a:pt x="354404" y="71404"/>
                  <a:pt x="347879" y="77928"/>
                  <a:pt x="347879" y="85976"/>
                </a:cubicBezTo>
                <a:cubicBezTo>
                  <a:pt x="347879" y="94024"/>
                  <a:pt x="354404" y="100549"/>
                  <a:pt x="362452" y="100549"/>
                </a:cubicBezTo>
                <a:cubicBezTo>
                  <a:pt x="370500" y="100549"/>
                  <a:pt x="377024" y="94024"/>
                  <a:pt x="377024" y="85976"/>
                </a:cubicBezTo>
                <a:cubicBezTo>
                  <a:pt x="377024" y="77928"/>
                  <a:pt x="370500" y="71404"/>
                  <a:pt x="362452" y="71404"/>
                </a:cubicBezTo>
                <a:close/>
                <a:moveTo>
                  <a:pt x="302256" y="71404"/>
                </a:moveTo>
                <a:cubicBezTo>
                  <a:pt x="294208" y="71404"/>
                  <a:pt x="287684" y="77928"/>
                  <a:pt x="287684" y="85976"/>
                </a:cubicBezTo>
                <a:cubicBezTo>
                  <a:pt x="287684" y="94024"/>
                  <a:pt x="294208" y="100549"/>
                  <a:pt x="302256" y="100549"/>
                </a:cubicBezTo>
                <a:cubicBezTo>
                  <a:pt x="310304" y="100549"/>
                  <a:pt x="316828" y="94024"/>
                  <a:pt x="316828" y="85976"/>
                </a:cubicBezTo>
                <a:cubicBezTo>
                  <a:pt x="316828" y="77928"/>
                  <a:pt x="310304" y="71404"/>
                  <a:pt x="302256" y="71404"/>
                </a:cubicBezTo>
                <a:close/>
                <a:moveTo>
                  <a:pt x="242060" y="71404"/>
                </a:moveTo>
                <a:cubicBezTo>
                  <a:pt x="234012" y="71404"/>
                  <a:pt x="227488" y="77928"/>
                  <a:pt x="227488" y="85976"/>
                </a:cubicBezTo>
                <a:cubicBezTo>
                  <a:pt x="227488" y="94024"/>
                  <a:pt x="234012" y="100549"/>
                  <a:pt x="242060" y="100549"/>
                </a:cubicBezTo>
                <a:cubicBezTo>
                  <a:pt x="250108" y="100549"/>
                  <a:pt x="256632" y="94024"/>
                  <a:pt x="256632" y="85976"/>
                </a:cubicBezTo>
                <a:cubicBezTo>
                  <a:pt x="256632" y="77928"/>
                  <a:pt x="250108" y="71404"/>
                  <a:pt x="242060" y="71404"/>
                </a:cubicBezTo>
                <a:close/>
                <a:moveTo>
                  <a:pt x="181864" y="71404"/>
                </a:moveTo>
                <a:cubicBezTo>
                  <a:pt x="173816" y="71404"/>
                  <a:pt x="167292" y="77928"/>
                  <a:pt x="167292" y="85976"/>
                </a:cubicBezTo>
                <a:cubicBezTo>
                  <a:pt x="167292" y="94024"/>
                  <a:pt x="173816" y="100549"/>
                  <a:pt x="181864" y="100549"/>
                </a:cubicBezTo>
                <a:cubicBezTo>
                  <a:pt x="189912" y="100549"/>
                  <a:pt x="196436" y="94024"/>
                  <a:pt x="196436" y="85976"/>
                </a:cubicBezTo>
                <a:cubicBezTo>
                  <a:pt x="196436" y="77928"/>
                  <a:pt x="189912" y="71404"/>
                  <a:pt x="181864" y="71404"/>
                </a:cubicBezTo>
                <a:close/>
                <a:moveTo>
                  <a:pt x="50831" y="56884"/>
                </a:moveTo>
                <a:lnTo>
                  <a:pt x="124251" y="56884"/>
                </a:lnTo>
                <a:lnTo>
                  <a:pt x="124251" y="291034"/>
                </a:lnTo>
                <a:lnTo>
                  <a:pt x="50831" y="291034"/>
                </a:lnTo>
                <a:close/>
                <a:moveTo>
                  <a:pt x="150263" y="56884"/>
                </a:moveTo>
                <a:lnTo>
                  <a:pt x="392835" y="56884"/>
                </a:lnTo>
                <a:lnTo>
                  <a:pt x="392835" y="115069"/>
                </a:lnTo>
                <a:lnTo>
                  <a:pt x="150263" y="115069"/>
                </a:lnTo>
                <a:close/>
                <a:moveTo>
                  <a:pt x="44709" y="28111"/>
                </a:moveTo>
                <a:cubicBezTo>
                  <a:pt x="33915" y="28111"/>
                  <a:pt x="25164" y="36862"/>
                  <a:pt x="25164" y="47656"/>
                </a:cubicBezTo>
                <a:lnTo>
                  <a:pt x="25164" y="294640"/>
                </a:lnTo>
                <a:cubicBezTo>
                  <a:pt x="25164" y="305434"/>
                  <a:pt x="33915" y="314185"/>
                  <a:pt x="44709" y="314185"/>
                </a:cubicBezTo>
                <a:lnTo>
                  <a:pt x="403348" y="314185"/>
                </a:lnTo>
                <a:cubicBezTo>
                  <a:pt x="414142" y="314185"/>
                  <a:pt x="422892" y="305434"/>
                  <a:pt x="422892" y="294640"/>
                </a:cubicBezTo>
                <a:lnTo>
                  <a:pt x="422892" y="47656"/>
                </a:lnTo>
                <a:cubicBezTo>
                  <a:pt x="422892" y="36862"/>
                  <a:pt x="414142" y="28111"/>
                  <a:pt x="403348" y="28111"/>
                </a:cubicBezTo>
                <a:close/>
                <a:moveTo>
                  <a:pt x="47128" y="0"/>
                </a:moveTo>
                <a:lnTo>
                  <a:pt x="400929" y="0"/>
                </a:lnTo>
                <a:cubicBezTo>
                  <a:pt x="426956" y="0"/>
                  <a:pt x="448056" y="21100"/>
                  <a:pt x="448056" y="47128"/>
                </a:cubicBezTo>
                <a:lnTo>
                  <a:pt x="448056" y="295169"/>
                </a:lnTo>
                <a:cubicBezTo>
                  <a:pt x="448056" y="321196"/>
                  <a:pt x="426956" y="342296"/>
                  <a:pt x="400929" y="342296"/>
                </a:cubicBezTo>
                <a:lnTo>
                  <a:pt x="47128" y="342296"/>
                </a:lnTo>
                <a:cubicBezTo>
                  <a:pt x="21100" y="342296"/>
                  <a:pt x="0" y="321196"/>
                  <a:pt x="0" y="295169"/>
                </a:cubicBezTo>
                <a:lnTo>
                  <a:pt x="0" y="47128"/>
                </a:lnTo>
                <a:cubicBezTo>
                  <a:pt x="0" y="21100"/>
                  <a:pt x="21100" y="0"/>
                  <a:pt x="4712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1" name="Traffic Manager Text Group"/>
          <p:cNvGrpSpPr/>
          <p:nvPr/>
        </p:nvGrpSpPr>
        <p:grpSpPr>
          <a:xfrm>
            <a:off x="391487" y="4866549"/>
            <a:ext cx="1048808" cy="307930"/>
            <a:chOff x="11088945" y="2344331"/>
            <a:chExt cx="1081030" cy="307930"/>
          </a:xfrm>
        </p:grpSpPr>
        <p:sp>
          <p:nvSpPr>
            <p:cNvPr id="22" name="Traffic Manager Count"/>
            <p:cNvSpPr txBox="1"/>
            <p:nvPr/>
          </p:nvSpPr>
          <p:spPr>
            <a:xfrm>
              <a:off x="1108895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23" name="Traffic Manager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TRAFFIC MANAGER</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24" name="Traffic Manager Icon"/>
          <p:cNvSpPr>
            <a:spLocks noChangeAspect="1"/>
          </p:cNvSpPr>
          <p:nvPr/>
        </p:nvSpPr>
        <p:spPr>
          <a:xfrm>
            <a:off x="92932" y="4891548"/>
            <a:ext cx="246237" cy="246237"/>
          </a:xfrm>
          <a:custGeom>
            <a:avLst/>
            <a:gdLst>
              <a:gd name="connsiteX0" fmla="*/ 619326 w 2114534"/>
              <a:gd name="connsiteY0" fmla="*/ 0 h 2114534"/>
              <a:gd name="connsiteX1" fmla="*/ 1495208 w 2114534"/>
              <a:gd name="connsiteY1" fmla="*/ 0 h 2114534"/>
              <a:gd name="connsiteX2" fmla="*/ 2114534 w 2114534"/>
              <a:gd name="connsiteY2" fmla="*/ 619326 h 2114534"/>
              <a:gd name="connsiteX3" fmla="*/ 2114534 w 2114534"/>
              <a:gd name="connsiteY3" fmla="*/ 1495208 h 2114534"/>
              <a:gd name="connsiteX4" fmla="*/ 2096995 w 2114534"/>
              <a:gd name="connsiteY4" fmla="*/ 1512747 h 2114534"/>
              <a:gd name="connsiteX5" fmla="*/ 1672823 w 2114534"/>
              <a:gd name="connsiteY5" fmla="*/ 1088575 h 2114534"/>
              <a:gd name="connsiteX6" fmla="*/ 1824272 w 2114534"/>
              <a:gd name="connsiteY6" fmla="*/ 937126 h 2114534"/>
              <a:gd name="connsiteX7" fmla="*/ 1345897 w 2114534"/>
              <a:gd name="connsiteY7" fmla="*/ 927641 h 2114534"/>
              <a:gd name="connsiteX8" fmla="*/ 1355382 w 2114534"/>
              <a:gd name="connsiteY8" fmla="*/ 1406016 h 2114534"/>
              <a:gd name="connsiteX9" fmla="*/ 1506831 w 2114534"/>
              <a:gd name="connsiteY9" fmla="*/ 1254567 h 2114534"/>
              <a:gd name="connsiteX10" fmla="*/ 1931003 w 2114534"/>
              <a:gd name="connsiteY10" fmla="*/ 1678739 h 2114534"/>
              <a:gd name="connsiteX11" fmla="*/ 1559272 w 2114534"/>
              <a:gd name="connsiteY11" fmla="*/ 2050471 h 2114534"/>
              <a:gd name="connsiteX12" fmla="*/ 920323 w 2114534"/>
              <a:gd name="connsiteY12" fmla="*/ 1411522 h 2114534"/>
              <a:gd name="connsiteX13" fmla="*/ 1026249 w 2114534"/>
              <a:gd name="connsiteY13" fmla="*/ 1305596 h 2114534"/>
              <a:gd name="connsiteX14" fmla="*/ 691664 w 2114534"/>
              <a:gd name="connsiteY14" fmla="*/ 1298962 h 2114534"/>
              <a:gd name="connsiteX15" fmla="*/ 698298 w 2114534"/>
              <a:gd name="connsiteY15" fmla="*/ 1633547 h 2114534"/>
              <a:gd name="connsiteX16" fmla="*/ 804224 w 2114534"/>
              <a:gd name="connsiteY16" fmla="*/ 1527621 h 2114534"/>
              <a:gd name="connsiteX17" fmla="*/ 1391138 w 2114534"/>
              <a:gd name="connsiteY17" fmla="*/ 2114534 h 2114534"/>
              <a:gd name="connsiteX18" fmla="*/ 619326 w 2114534"/>
              <a:gd name="connsiteY18" fmla="*/ 2114534 h 2114534"/>
              <a:gd name="connsiteX19" fmla="*/ 0 w 2114534"/>
              <a:gd name="connsiteY19" fmla="*/ 1495208 h 2114534"/>
              <a:gd name="connsiteX20" fmla="*/ 0 w 2114534"/>
              <a:gd name="connsiteY20" fmla="*/ 619326 h 2114534"/>
              <a:gd name="connsiteX21" fmla="*/ 215912 w 2114534"/>
              <a:gd name="connsiteY21" fmla="*/ 403415 h 2114534"/>
              <a:gd name="connsiteX22" fmla="*/ 707126 w 2114534"/>
              <a:gd name="connsiteY22" fmla="*/ 894629 h 2114534"/>
              <a:gd name="connsiteX23" fmla="*/ 482335 w 2114534"/>
              <a:gd name="connsiteY23" fmla="*/ 1119420 h 2114534"/>
              <a:gd name="connsiteX24" fmla="*/ 1192371 w 2114534"/>
              <a:gd name="connsiteY24" fmla="*/ 1133499 h 2114534"/>
              <a:gd name="connsiteX25" fmla="*/ 1178292 w 2114534"/>
              <a:gd name="connsiteY25" fmla="*/ 423462 h 2114534"/>
              <a:gd name="connsiteX26" fmla="*/ 953501 w 2114534"/>
              <a:gd name="connsiteY26" fmla="*/ 648253 h 2114534"/>
              <a:gd name="connsiteX27" fmla="*/ 462287 w 2114534"/>
              <a:gd name="connsiteY27" fmla="*/ 157039 h 21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14534" h="2114534">
                <a:moveTo>
                  <a:pt x="619326" y="0"/>
                </a:moveTo>
                <a:lnTo>
                  <a:pt x="1495208" y="0"/>
                </a:lnTo>
                <a:lnTo>
                  <a:pt x="2114534" y="619326"/>
                </a:lnTo>
                <a:lnTo>
                  <a:pt x="2114534" y="1495208"/>
                </a:lnTo>
                <a:lnTo>
                  <a:pt x="2096995" y="1512747"/>
                </a:lnTo>
                <a:lnTo>
                  <a:pt x="1672823" y="1088575"/>
                </a:lnTo>
                <a:lnTo>
                  <a:pt x="1824272" y="937126"/>
                </a:lnTo>
                <a:lnTo>
                  <a:pt x="1345897" y="927641"/>
                </a:lnTo>
                <a:lnTo>
                  <a:pt x="1355382" y="1406016"/>
                </a:lnTo>
                <a:lnTo>
                  <a:pt x="1506831" y="1254567"/>
                </a:lnTo>
                <a:lnTo>
                  <a:pt x="1931003" y="1678739"/>
                </a:lnTo>
                <a:lnTo>
                  <a:pt x="1559272" y="2050471"/>
                </a:lnTo>
                <a:lnTo>
                  <a:pt x="920323" y="1411522"/>
                </a:lnTo>
                <a:lnTo>
                  <a:pt x="1026249" y="1305596"/>
                </a:lnTo>
                <a:lnTo>
                  <a:pt x="691664" y="1298962"/>
                </a:lnTo>
                <a:lnTo>
                  <a:pt x="698298" y="1633547"/>
                </a:lnTo>
                <a:lnTo>
                  <a:pt x="804224" y="1527621"/>
                </a:lnTo>
                <a:lnTo>
                  <a:pt x="1391138" y="2114534"/>
                </a:lnTo>
                <a:lnTo>
                  <a:pt x="619326" y="2114534"/>
                </a:lnTo>
                <a:lnTo>
                  <a:pt x="0" y="1495208"/>
                </a:lnTo>
                <a:lnTo>
                  <a:pt x="0" y="619326"/>
                </a:lnTo>
                <a:lnTo>
                  <a:pt x="215912" y="403415"/>
                </a:lnTo>
                <a:lnTo>
                  <a:pt x="707126" y="894629"/>
                </a:lnTo>
                <a:lnTo>
                  <a:pt x="482335" y="1119420"/>
                </a:lnTo>
                <a:lnTo>
                  <a:pt x="1192371" y="1133499"/>
                </a:lnTo>
                <a:lnTo>
                  <a:pt x="1178292" y="423462"/>
                </a:lnTo>
                <a:lnTo>
                  <a:pt x="953501" y="648253"/>
                </a:lnTo>
                <a:lnTo>
                  <a:pt x="462287" y="15703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5" name="Networks Text Group"/>
          <p:cNvGrpSpPr/>
          <p:nvPr/>
        </p:nvGrpSpPr>
        <p:grpSpPr>
          <a:xfrm>
            <a:off x="391487" y="4505876"/>
            <a:ext cx="1048808" cy="307930"/>
            <a:chOff x="11088945" y="2344331"/>
            <a:chExt cx="1081030" cy="307930"/>
          </a:xfrm>
        </p:grpSpPr>
        <p:sp>
          <p:nvSpPr>
            <p:cNvPr id="26" name="Networks Count"/>
            <p:cNvSpPr txBox="1"/>
            <p:nvPr/>
          </p:nvSpPr>
          <p:spPr>
            <a:xfrm>
              <a:off x="1108895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27" name="Networks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NETWORKS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28" name="Networks Icon"/>
          <p:cNvSpPr>
            <a:spLocks noChangeAspect="1"/>
          </p:cNvSpPr>
          <p:nvPr/>
        </p:nvSpPr>
        <p:spPr>
          <a:xfrm>
            <a:off x="77983" y="4572823"/>
            <a:ext cx="276134" cy="153482"/>
          </a:xfrm>
          <a:custGeom>
            <a:avLst/>
            <a:gdLst>
              <a:gd name="connsiteX0" fmla="*/ 1744898 w 2580805"/>
              <a:gd name="connsiteY0" fmla="*/ 547589 h 1434470"/>
              <a:gd name="connsiteX1" fmla="*/ 1914544 w 2580805"/>
              <a:gd name="connsiteY1" fmla="*/ 717233 h 1434470"/>
              <a:gd name="connsiteX2" fmla="*/ 1744898 w 2580805"/>
              <a:gd name="connsiteY2" fmla="*/ 886877 h 1434470"/>
              <a:gd name="connsiteX3" fmla="*/ 1575253 w 2580805"/>
              <a:gd name="connsiteY3" fmla="*/ 717233 h 1434470"/>
              <a:gd name="connsiteX4" fmla="*/ 1744898 w 2580805"/>
              <a:gd name="connsiteY4" fmla="*/ 547589 h 1434470"/>
              <a:gd name="connsiteX5" fmla="*/ 1290403 w 2580805"/>
              <a:gd name="connsiteY5" fmla="*/ 547589 h 1434470"/>
              <a:gd name="connsiteX6" fmla="*/ 1460047 w 2580805"/>
              <a:gd name="connsiteY6" fmla="*/ 717233 h 1434470"/>
              <a:gd name="connsiteX7" fmla="*/ 1290403 w 2580805"/>
              <a:gd name="connsiteY7" fmla="*/ 886877 h 1434470"/>
              <a:gd name="connsiteX8" fmla="*/ 1120757 w 2580805"/>
              <a:gd name="connsiteY8" fmla="*/ 717233 h 1434470"/>
              <a:gd name="connsiteX9" fmla="*/ 1290403 w 2580805"/>
              <a:gd name="connsiteY9" fmla="*/ 547589 h 1434470"/>
              <a:gd name="connsiteX10" fmla="*/ 835907 w 2580805"/>
              <a:gd name="connsiteY10" fmla="*/ 547589 h 1434470"/>
              <a:gd name="connsiteX11" fmla="*/ 1005551 w 2580805"/>
              <a:gd name="connsiteY11" fmla="*/ 717233 h 1434470"/>
              <a:gd name="connsiteX12" fmla="*/ 835906 w 2580805"/>
              <a:gd name="connsiteY12" fmla="*/ 886877 h 1434470"/>
              <a:gd name="connsiteX13" fmla="*/ 666261 w 2580805"/>
              <a:gd name="connsiteY13" fmla="*/ 717233 h 1434470"/>
              <a:gd name="connsiteX14" fmla="*/ 835907 w 2580805"/>
              <a:gd name="connsiteY14" fmla="*/ 547589 h 1434470"/>
              <a:gd name="connsiteX15" fmla="*/ 1863569 w 2580805"/>
              <a:gd name="connsiteY15" fmla="*/ 5 h 1434470"/>
              <a:gd name="connsiteX16" fmla="*/ 2580805 w 2580805"/>
              <a:gd name="connsiteY16" fmla="*/ 717241 h 1434470"/>
              <a:gd name="connsiteX17" fmla="*/ 1863576 w 2580805"/>
              <a:gd name="connsiteY17" fmla="*/ 1434470 h 1434470"/>
              <a:gd name="connsiteX18" fmla="*/ 1756750 w 2580805"/>
              <a:gd name="connsiteY18" fmla="*/ 1327645 h 1434470"/>
              <a:gd name="connsiteX19" fmla="*/ 2367165 w 2580805"/>
              <a:gd name="connsiteY19" fmla="*/ 717230 h 1434470"/>
              <a:gd name="connsiteX20" fmla="*/ 1756754 w 2580805"/>
              <a:gd name="connsiteY20" fmla="*/ 106819 h 1434470"/>
              <a:gd name="connsiteX21" fmla="*/ 717236 w 2580805"/>
              <a:gd name="connsiteY21" fmla="*/ 0 h 1434470"/>
              <a:gd name="connsiteX22" fmla="*/ 824051 w 2580805"/>
              <a:gd name="connsiteY22" fmla="*/ 106815 h 1434470"/>
              <a:gd name="connsiteX23" fmla="*/ 213640 w 2580805"/>
              <a:gd name="connsiteY23" fmla="*/ 717226 h 1434470"/>
              <a:gd name="connsiteX24" fmla="*/ 824054 w 2580805"/>
              <a:gd name="connsiteY24" fmla="*/ 1327640 h 1434470"/>
              <a:gd name="connsiteX25" fmla="*/ 717229 w 2580805"/>
              <a:gd name="connsiteY25" fmla="*/ 1434465 h 1434470"/>
              <a:gd name="connsiteX26" fmla="*/ 0 w 2580805"/>
              <a:gd name="connsiteY26" fmla="*/ 717236 h 143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0805" h="1434470">
                <a:moveTo>
                  <a:pt x="1744898" y="547589"/>
                </a:moveTo>
                <a:cubicBezTo>
                  <a:pt x="1838590" y="547589"/>
                  <a:pt x="1914543" y="623541"/>
                  <a:pt x="1914544" y="717233"/>
                </a:cubicBezTo>
                <a:cubicBezTo>
                  <a:pt x="1914543" y="810926"/>
                  <a:pt x="1838590" y="886877"/>
                  <a:pt x="1744898" y="886877"/>
                </a:cubicBezTo>
                <a:cubicBezTo>
                  <a:pt x="1651207" y="886877"/>
                  <a:pt x="1575253" y="810925"/>
                  <a:pt x="1575253" y="717233"/>
                </a:cubicBezTo>
                <a:cubicBezTo>
                  <a:pt x="1575253" y="623541"/>
                  <a:pt x="1651207" y="547589"/>
                  <a:pt x="1744898" y="547589"/>
                </a:cubicBezTo>
                <a:close/>
                <a:moveTo>
                  <a:pt x="1290403" y="547589"/>
                </a:moveTo>
                <a:cubicBezTo>
                  <a:pt x="1384094" y="547589"/>
                  <a:pt x="1460047" y="623541"/>
                  <a:pt x="1460047" y="717233"/>
                </a:cubicBezTo>
                <a:cubicBezTo>
                  <a:pt x="1460047" y="810926"/>
                  <a:pt x="1384094" y="886877"/>
                  <a:pt x="1290403" y="886877"/>
                </a:cubicBezTo>
                <a:cubicBezTo>
                  <a:pt x="1196710" y="886877"/>
                  <a:pt x="1120757" y="810925"/>
                  <a:pt x="1120757" y="717233"/>
                </a:cubicBezTo>
                <a:cubicBezTo>
                  <a:pt x="1120757" y="623542"/>
                  <a:pt x="1196710" y="547589"/>
                  <a:pt x="1290403" y="547589"/>
                </a:cubicBezTo>
                <a:close/>
                <a:moveTo>
                  <a:pt x="835907" y="547589"/>
                </a:moveTo>
                <a:cubicBezTo>
                  <a:pt x="929599" y="547589"/>
                  <a:pt x="1005552" y="623541"/>
                  <a:pt x="1005551" y="717233"/>
                </a:cubicBezTo>
                <a:cubicBezTo>
                  <a:pt x="1005551" y="810925"/>
                  <a:pt x="929599" y="886877"/>
                  <a:pt x="835906" y="886877"/>
                </a:cubicBezTo>
                <a:cubicBezTo>
                  <a:pt x="742214" y="886877"/>
                  <a:pt x="666261" y="810925"/>
                  <a:pt x="666261" y="717233"/>
                </a:cubicBezTo>
                <a:cubicBezTo>
                  <a:pt x="666261" y="623542"/>
                  <a:pt x="742214" y="547589"/>
                  <a:pt x="835907" y="547589"/>
                </a:cubicBezTo>
                <a:close/>
                <a:moveTo>
                  <a:pt x="1863569" y="5"/>
                </a:moveTo>
                <a:lnTo>
                  <a:pt x="2580805" y="717241"/>
                </a:lnTo>
                <a:lnTo>
                  <a:pt x="1863576" y="1434470"/>
                </a:lnTo>
                <a:lnTo>
                  <a:pt x="1756750" y="1327645"/>
                </a:lnTo>
                <a:lnTo>
                  <a:pt x="2367165" y="717230"/>
                </a:lnTo>
                <a:lnTo>
                  <a:pt x="1756754" y="106819"/>
                </a:lnTo>
                <a:close/>
                <a:moveTo>
                  <a:pt x="717236" y="0"/>
                </a:moveTo>
                <a:lnTo>
                  <a:pt x="824051" y="106815"/>
                </a:lnTo>
                <a:lnTo>
                  <a:pt x="213640" y="717226"/>
                </a:lnTo>
                <a:lnTo>
                  <a:pt x="824054" y="1327640"/>
                </a:lnTo>
                <a:lnTo>
                  <a:pt x="717229" y="1434465"/>
                </a:lnTo>
                <a:lnTo>
                  <a:pt x="0" y="71723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9" name="SQL Reporting Text Group"/>
          <p:cNvGrpSpPr/>
          <p:nvPr/>
        </p:nvGrpSpPr>
        <p:grpSpPr>
          <a:xfrm>
            <a:off x="391487" y="4147646"/>
            <a:ext cx="1048808" cy="307930"/>
            <a:chOff x="11088945" y="2344331"/>
            <a:chExt cx="1081030" cy="307930"/>
          </a:xfrm>
        </p:grpSpPr>
        <p:sp>
          <p:nvSpPr>
            <p:cNvPr id="30" name="SQL Reporting Count"/>
            <p:cNvSpPr txBox="1"/>
            <p:nvPr/>
          </p:nvSpPr>
          <p:spPr>
            <a:xfrm>
              <a:off x="11088950"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1</a:t>
              </a:r>
            </a:p>
          </p:txBody>
        </p:sp>
        <p:sp>
          <p:nvSpPr>
            <p:cNvPr id="31" name="SQL Reporting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SQL REPORTING</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32" name="SQL Reporting Icon"/>
          <p:cNvSpPr>
            <a:spLocks noChangeAspect="1"/>
          </p:cNvSpPr>
          <p:nvPr/>
        </p:nvSpPr>
        <p:spPr>
          <a:xfrm>
            <a:off x="118307" y="4167456"/>
            <a:ext cx="195486" cy="245676"/>
          </a:xfrm>
          <a:custGeom>
            <a:avLst/>
            <a:gdLst>
              <a:gd name="connsiteX0" fmla="*/ 1350195 w 1848712"/>
              <a:gd name="connsiteY0" fmla="*/ 1954361 h 2323360"/>
              <a:gd name="connsiteX1" fmla="*/ 1569270 w 1848712"/>
              <a:gd name="connsiteY1" fmla="*/ 1954361 h 2323360"/>
              <a:gd name="connsiteX2" fmla="*/ 1569270 w 1848712"/>
              <a:gd name="connsiteY2" fmla="*/ 2028656 h 2323360"/>
              <a:gd name="connsiteX3" fmla="*/ 1350195 w 1848712"/>
              <a:gd name="connsiteY3" fmla="*/ 2028656 h 2323360"/>
              <a:gd name="connsiteX4" fmla="*/ 1061946 w 1848712"/>
              <a:gd name="connsiteY4" fmla="*/ 1954361 h 2323360"/>
              <a:gd name="connsiteX5" fmla="*/ 1281021 w 1848712"/>
              <a:gd name="connsiteY5" fmla="*/ 1954361 h 2323360"/>
              <a:gd name="connsiteX6" fmla="*/ 1281021 w 1848712"/>
              <a:gd name="connsiteY6" fmla="*/ 2028656 h 2323360"/>
              <a:gd name="connsiteX7" fmla="*/ 1061946 w 1848712"/>
              <a:gd name="connsiteY7" fmla="*/ 2028656 h 2323360"/>
              <a:gd name="connsiteX8" fmla="*/ 1350195 w 1848712"/>
              <a:gd name="connsiteY8" fmla="*/ 1817100 h 2323360"/>
              <a:gd name="connsiteX9" fmla="*/ 1569270 w 1848712"/>
              <a:gd name="connsiteY9" fmla="*/ 1817100 h 2323360"/>
              <a:gd name="connsiteX10" fmla="*/ 1569270 w 1848712"/>
              <a:gd name="connsiteY10" fmla="*/ 1891395 h 2323360"/>
              <a:gd name="connsiteX11" fmla="*/ 1350195 w 1848712"/>
              <a:gd name="connsiteY11" fmla="*/ 1891395 h 2323360"/>
              <a:gd name="connsiteX12" fmla="*/ 1061946 w 1848712"/>
              <a:gd name="connsiteY12" fmla="*/ 1817100 h 2323360"/>
              <a:gd name="connsiteX13" fmla="*/ 1281021 w 1848712"/>
              <a:gd name="connsiteY13" fmla="*/ 1817100 h 2323360"/>
              <a:gd name="connsiteX14" fmla="*/ 1281021 w 1848712"/>
              <a:gd name="connsiteY14" fmla="*/ 1891395 h 2323360"/>
              <a:gd name="connsiteX15" fmla="*/ 1061946 w 1848712"/>
              <a:gd name="connsiteY15" fmla="*/ 1891395 h 2323360"/>
              <a:gd name="connsiteX16" fmla="*/ 1350195 w 1848712"/>
              <a:gd name="connsiteY16" fmla="*/ 1679839 h 2323360"/>
              <a:gd name="connsiteX17" fmla="*/ 1569270 w 1848712"/>
              <a:gd name="connsiteY17" fmla="*/ 1679839 h 2323360"/>
              <a:gd name="connsiteX18" fmla="*/ 1569270 w 1848712"/>
              <a:gd name="connsiteY18" fmla="*/ 1754134 h 2323360"/>
              <a:gd name="connsiteX19" fmla="*/ 1350195 w 1848712"/>
              <a:gd name="connsiteY19" fmla="*/ 1754134 h 2323360"/>
              <a:gd name="connsiteX20" fmla="*/ 1061946 w 1848712"/>
              <a:gd name="connsiteY20" fmla="*/ 1679839 h 2323360"/>
              <a:gd name="connsiteX21" fmla="*/ 1281021 w 1848712"/>
              <a:gd name="connsiteY21" fmla="*/ 1679839 h 2323360"/>
              <a:gd name="connsiteX22" fmla="*/ 1281021 w 1848712"/>
              <a:gd name="connsiteY22" fmla="*/ 1754134 h 2323360"/>
              <a:gd name="connsiteX23" fmla="*/ 1061946 w 1848712"/>
              <a:gd name="connsiteY23" fmla="*/ 1754134 h 2323360"/>
              <a:gd name="connsiteX24" fmla="*/ 1350195 w 1848712"/>
              <a:gd name="connsiteY24" fmla="*/ 1539558 h 2323360"/>
              <a:gd name="connsiteX25" fmla="*/ 1569270 w 1848712"/>
              <a:gd name="connsiteY25" fmla="*/ 1539558 h 2323360"/>
              <a:gd name="connsiteX26" fmla="*/ 1569270 w 1848712"/>
              <a:gd name="connsiteY26" fmla="*/ 1613853 h 2323360"/>
              <a:gd name="connsiteX27" fmla="*/ 1350195 w 1848712"/>
              <a:gd name="connsiteY27" fmla="*/ 1613853 h 2323360"/>
              <a:gd name="connsiteX28" fmla="*/ 1061946 w 1848712"/>
              <a:gd name="connsiteY28" fmla="*/ 1539558 h 2323360"/>
              <a:gd name="connsiteX29" fmla="*/ 1281021 w 1848712"/>
              <a:gd name="connsiteY29" fmla="*/ 1539558 h 2323360"/>
              <a:gd name="connsiteX30" fmla="*/ 1281021 w 1848712"/>
              <a:gd name="connsiteY30" fmla="*/ 1613853 h 2323360"/>
              <a:gd name="connsiteX31" fmla="*/ 1061946 w 1848712"/>
              <a:gd name="connsiteY31" fmla="*/ 1613853 h 2323360"/>
              <a:gd name="connsiteX32" fmla="*/ 1061946 w 1848712"/>
              <a:gd name="connsiteY32" fmla="*/ 1399277 h 2323360"/>
              <a:gd name="connsiteX33" fmla="*/ 1281021 w 1848712"/>
              <a:gd name="connsiteY33" fmla="*/ 1399277 h 2323360"/>
              <a:gd name="connsiteX34" fmla="*/ 1281021 w 1848712"/>
              <a:gd name="connsiteY34" fmla="*/ 1473572 h 2323360"/>
              <a:gd name="connsiteX35" fmla="*/ 1061946 w 1848712"/>
              <a:gd name="connsiteY35" fmla="*/ 1473572 h 2323360"/>
              <a:gd name="connsiteX36" fmla="*/ 1061946 w 1848712"/>
              <a:gd name="connsiteY36" fmla="*/ 1258996 h 2323360"/>
              <a:gd name="connsiteX37" fmla="*/ 1281021 w 1848712"/>
              <a:gd name="connsiteY37" fmla="*/ 1258996 h 2323360"/>
              <a:gd name="connsiteX38" fmla="*/ 1281021 w 1848712"/>
              <a:gd name="connsiteY38" fmla="*/ 1333291 h 2323360"/>
              <a:gd name="connsiteX39" fmla="*/ 1061946 w 1848712"/>
              <a:gd name="connsiteY39" fmla="*/ 1333291 h 2323360"/>
              <a:gd name="connsiteX40" fmla="*/ 879780 w 1848712"/>
              <a:gd name="connsiteY40" fmla="*/ 1087839 h 2323360"/>
              <a:gd name="connsiteX41" fmla="*/ 879780 w 1848712"/>
              <a:gd name="connsiteY41" fmla="*/ 2196257 h 2323360"/>
              <a:gd name="connsiteX42" fmla="*/ 1782872 w 1848712"/>
              <a:gd name="connsiteY42" fmla="*/ 2196257 h 2323360"/>
              <a:gd name="connsiteX43" fmla="*/ 1782872 w 1848712"/>
              <a:gd name="connsiteY43" fmla="*/ 1457029 h 2323360"/>
              <a:gd name="connsiteX44" fmla="*/ 1739146 w 1848712"/>
              <a:gd name="connsiteY44" fmla="*/ 1413303 h 2323360"/>
              <a:gd name="connsiteX45" fmla="*/ 1419754 w 1848712"/>
              <a:gd name="connsiteY45" fmla="*/ 1413303 h 2323360"/>
              <a:gd name="connsiteX46" fmla="*/ 1419754 w 1848712"/>
              <a:gd name="connsiteY46" fmla="*/ 1093909 h 2323360"/>
              <a:gd name="connsiteX47" fmla="*/ 1413684 w 1848712"/>
              <a:gd name="connsiteY47" fmla="*/ 1087839 h 2323360"/>
              <a:gd name="connsiteX48" fmla="*/ 813941 w 1848712"/>
              <a:gd name="connsiteY48" fmla="*/ 1007033 h 2323360"/>
              <a:gd name="connsiteX49" fmla="*/ 1425693 w 1848712"/>
              <a:gd name="connsiteY49" fmla="*/ 1007033 h 2323360"/>
              <a:gd name="connsiteX50" fmla="*/ 1848712 w 1848712"/>
              <a:gd name="connsiteY50" fmla="*/ 1430053 h 2323360"/>
              <a:gd name="connsiteX51" fmla="*/ 1848712 w 1848712"/>
              <a:gd name="connsiteY51" fmla="*/ 2277064 h 2323360"/>
              <a:gd name="connsiteX52" fmla="*/ 813941 w 1848712"/>
              <a:gd name="connsiteY52" fmla="*/ 2277064 h 2323360"/>
              <a:gd name="connsiteX53" fmla="*/ 880394 w 1848712"/>
              <a:gd name="connsiteY53" fmla="*/ 113797 h 2323360"/>
              <a:gd name="connsiteX54" fmla="*/ 247312 w 1848712"/>
              <a:gd name="connsiteY54" fmla="*/ 321309 h 2323360"/>
              <a:gd name="connsiteX55" fmla="*/ 880394 w 1848712"/>
              <a:gd name="connsiteY55" fmla="*/ 528822 h 2323360"/>
              <a:gd name="connsiteX56" fmla="*/ 1513477 w 1848712"/>
              <a:gd name="connsiteY56" fmla="*/ 321309 h 2323360"/>
              <a:gd name="connsiteX57" fmla="*/ 880394 w 1848712"/>
              <a:gd name="connsiteY57" fmla="*/ 113797 h 2323360"/>
              <a:gd name="connsiteX58" fmla="*/ 880394 w 1848712"/>
              <a:gd name="connsiteY58" fmla="*/ 0 h 2323360"/>
              <a:gd name="connsiteX59" fmla="*/ 1760788 w 1848712"/>
              <a:gd name="connsiteY59" fmla="*/ 288577 h 2323360"/>
              <a:gd name="connsiteX60" fmla="*/ 1760788 w 1848712"/>
              <a:gd name="connsiteY60" fmla="*/ 1238657 h 2323360"/>
              <a:gd name="connsiteX61" fmla="*/ 1457196 w 1848712"/>
              <a:gd name="connsiteY61" fmla="*/ 935064 h 2323360"/>
              <a:gd name="connsiteX62" fmla="*/ 746191 w 1848712"/>
              <a:gd name="connsiteY62" fmla="*/ 935064 h 2323360"/>
              <a:gd name="connsiteX63" fmla="*/ 746191 w 1848712"/>
              <a:gd name="connsiteY63" fmla="*/ 2323360 h 2323360"/>
              <a:gd name="connsiteX64" fmla="*/ 709386 w 1848712"/>
              <a:gd name="connsiteY64" fmla="*/ 2322188 h 2323360"/>
              <a:gd name="connsiteX65" fmla="*/ 5235 w 1848712"/>
              <a:gd name="connsiteY65" fmla="*/ 2056073 h 2323360"/>
              <a:gd name="connsiteX66" fmla="*/ 0 w 1848712"/>
              <a:gd name="connsiteY66" fmla="*/ 2056073 h 2323360"/>
              <a:gd name="connsiteX67" fmla="*/ 0 w 1848712"/>
              <a:gd name="connsiteY67" fmla="*/ 2039053 h 2323360"/>
              <a:gd name="connsiteX68" fmla="*/ 0 w 1848712"/>
              <a:gd name="connsiteY68" fmla="*/ 288577 h 2323360"/>
              <a:gd name="connsiteX69" fmla="*/ 880394 w 1848712"/>
              <a:gd name="connsiteY69" fmla="*/ 0 h 232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48712" h="2323360">
                <a:moveTo>
                  <a:pt x="1350195" y="1954361"/>
                </a:moveTo>
                <a:lnTo>
                  <a:pt x="1569270" y="1954361"/>
                </a:lnTo>
                <a:lnTo>
                  <a:pt x="1569270" y="2028656"/>
                </a:lnTo>
                <a:lnTo>
                  <a:pt x="1350195" y="2028656"/>
                </a:lnTo>
                <a:close/>
                <a:moveTo>
                  <a:pt x="1061946" y="1954361"/>
                </a:moveTo>
                <a:lnTo>
                  <a:pt x="1281021" y="1954361"/>
                </a:lnTo>
                <a:lnTo>
                  <a:pt x="1281021" y="2028656"/>
                </a:lnTo>
                <a:lnTo>
                  <a:pt x="1061946" y="2028656"/>
                </a:lnTo>
                <a:close/>
                <a:moveTo>
                  <a:pt x="1350195" y="1817100"/>
                </a:moveTo>
                <a:lnTo>
                  <a:pt x="1569270" y="1817100"/>
                </a:lnTo>
                <a:lnTo>
                  <a:pt x="1569270" y="1891395"/>
                </a:lnTo>
                <a:lnTo>
                  <a:pt x="1350195" y="1891395"/>
                </a:lnTo>
                <a:close/>
                <a:moveTo>
                  <a:pt x="1061946" y="1817100"/>
                </a:moveTo>
                <a:lnTo>
                  <a:pt x="1281021" y="1817100"/>
                </a:lnTo>
                <a:lnTo>
                  <a:pt x="1281021" y="1891395"/>
                </a:lnTo>
                <a:lnTo>
                  <a:pt x="1061946" y="1891395"/>
                </a:lnTo>
                <a:close/>
                <a:moveTo>
                  <a:pt x="1350195" y="1679839"/>
                </a:moveTo>
                <a:lnTo>
                  <a:pt x="1569270" y="1679839"/>
                </a:lnTo>
                <a:lnTo>
                  <a:pt x="1569270" y="1754134"/>
                </a:lnTo>
                <a:lnTo>
                  <a:pt x="1350195" y="1754134"/>
                </a:lnTo>
                <a:close/>
                <a:moveTo>
                  <a:pt x="1061946" y="1679839"/>
                </a:moveTo>
                <a:lnTo>
                  <a:pt x="1281021" y="1679839"/>
                </a:lnTo>
                <a:lnTo>
                  <a:pt x="1281021" y="1754134"/>
                </a:lnTo>
                <a:lnTo>
                  <a:pt x="1061946" y="1754134"/>
                </a:lnTo>
                <a:close/>
                <a:moveTo>
                  <a:pt x="1350195" y="1539558"/>
                </a:moveTo>
                <a:lnTo>
                  <a:pt x="1569270" y="1539558"/>
                </a:lnTo>
                <a:lnTo>
                  <a:pt x="1569270" y="1613853"/>
                </a:lnTo>
                <a:lnTo>
                  <a:pt x="1350195" y="1613853"/>
                </a:lnTo>
                <a:close/>
                <a:moveTo>
                  <a:pt x="1061946" y="1539558"/>
                </a:moveTo>
                <a:lnTo>
                  <a:pt x="1281021" y="1539558"/>
                </a:lnTo>
                <a:lnTo>
                  <a:pt x="1281021" y="1613853"/>
                </a:lnTo>
                <a:lnTo>
                  <a:pt x="1061946" y="1613853"/>
                </a:lnTo>
                <a:close/>
                <a:moveTo>
                  <a:pt x="1061946" y="1399277"/>
                </a:moveTo>
                <a:lnTo>
                  <a:pt x="1281021" y="1399277"/>
                </a:lnTo>
                <a:lnTo>
                  <a:pt x="1281021" y="1473572"/>
                </a:lnTo>
                <a:lnTo>
                  <a:pt x="1061946" y="1473572"/>
                </a:lnTo>
                <a:close/>
                <a:moveTo>
                  <a:pt x="1061946" y="1258996"/>
                </a:moveTo>
                <a:lnTo>
                  <a:pt x="1281021" y="1258996"/>
                </a:lnTo>
                <a:lnTo>
                  <a:pt x="1281021" y="1333291"/>
                </a:lnTo>
                <a:lnTo>
                  <a:pt x="1061946" y="1333291"/>
                </a:lnTo>
                <a:close/>
                <a:moveTo>
                  <a:pt x="879780" y="1087839"/>
                </a:moveTo>
                <a:lnTo>
                  <a:pt x="879780" y="2196257"/>
                </a:lnTo>
                <a:lnTo>
                  <a:pt x="1782872" y="2196257"/>
                </a:lnTo>
                <a:lnTo>
                  <a:pt x="1782872" y="1457029"/>
                </a:lnTo>
                <a:lnTo>
                  <a:pt x="1739146" y="1413303"/>
                </a:lnTo>
                <a:lnTo>
                  <a:pt x="1419754" y="1413303"/>
                </a:lnTo>
                <a:lnTo>
                  <a:pt x="1419754" y="1093909"/>
                </a:lnTo>
                <a:lnTo>
                  <a:pt x="1413684" y="1087839"/>
                </a:lnTo>
                <a:close/>
                <a:moveTo>
                  <a:pt x="813941" y="1007033"/>
                </a:moveTo>
                <a:lnTo>
                  <a:pt x="1425693" y="1007033"/>
                </a:lnTo>
                <a:lnTo>
                  <a:pt x="1848712" y="1430053"/>
                </a:lnTo>
                <a:lnTo>
                  <a:pt x="1848712" y="2277064"/>
                </a:lnTo>
                <a:lnTo>
                  <a:pt x="813941" y="2277064"/>
                </a:lnTo>
                <a:close/>
                <a:moveTo>
                  <a:pt x="880394" y="113797"/>
                </a:moveTo>
                <a:cubicBezTo>
                  <a:pt x="530752" y="113797"/>
                  <a:pt x="247312" y="206703"/>
                  <a:pt x="247312" y="321309"/>
                </a:cubicBezTo>
                <a:cubicBezTo>
                  <a:pt x="247312" y="435915"/>
                  <a:pt x="530752" y="528822"/>
                  <a:pt x="880394" y="528822"/>
                </a:cubicBezTo>
                <a:cubicBezTo>
                  <a:pt x="1230036" y="528822"/>
                  <a:pt x="1513477" y="435915"/>
                  <a:pt x="1513477" y="321309"/>
                </a:cubicBezTo>
                <a:cubicBezTo>
                  <a:pt x="1513477" y="206703"/>
                  <a:pt x="1230036" y="113797"/>
                  <a:pt x="880394" y="113797"/>
                </a:cubicBezTo>
                <a:close/>
                <a:moveTo>
                  <a:pt x="880394" y="0"/>
                </a:moveTo>
                <a:cubicBezTo>
                  <a:pt x="1366623" y="0"/>
                  <a:pt x="1760788" y="129200"/>
                  <a:pt x="1760788" y="288577"/>
                </a:cubicBezTo>
                <a:lnTo>
                  <a:pt x="1760788" y="1238657"/>
                </a:lnTo>
                <a:lnTo>
                  <a:pt x="1457196" y="935064"/>
                </a:lnTo>
                <a:lnTo>
                  <a:pt x="746191" y="935064"/>
                </a:lnTo>
                <a:lnTo>
                  <a:pt x="746191" y="2323360"/>
                </a:lnTo>
                <a:lnTo>
                  <a:pt x="709386" y="2322188"/>
                </a:lnTo>
                <a:cubicBezTo>
                  <a:pt x="322191" y="2297192"/>
                  <a:pt x="26471" y="2188905"/>
                  <a:pt x="5235" y="2056073"/>
                </a:cubicBezTo>
                <a:lnTo>
                  <a:pt x="0" y="2056073"/>
                </a:lnTo>
                <a:lnTo>
                  <a:pt x="0" y="2039053"/>
                </a:lnTo>
                <a:lnTo>
                  <a:pt x="0" y="288577"/>
                </a:lnTo>
                <a:cubicBezTo>
                  <a:pt x="0" y="129200"/>
                  <a:pt x="394166" y="0"/>
                  <a:pt x="8803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33" name="BizTalk Services Text Group"/>
          <p:cNvGrpSpPr/>
          <p:nvPr/>
        </p:nvGrpSpPr>
        <p:grpSpPr>
          <a:xfrm>
            <a:off x="391496" y="3784572"/>
            <a:ext cx="1048806" cy="307930"/>
            <a:chOff x="11088945" y="2344331"/>
            <a:chExt cx="1081027" cy="307930"/>
          </a:xfrm>
        </p:grpSpPr>
        <p:sp>
          <p:nvSpPr>
            <p:cNvPr id="34" name="BizTalk Services Count"/>
            <p:cNvSpPr txBox="1"/>
            <p:nvPr/>
          </p:nvSpPr>
          <p:spPr>
            <a:xfrm>
              <a:off x="11088945"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35" name="BizTalk Services Name"/>
            <p:cNvSpPr txBox="1"/>
            <p:nvPr/>
          </p:nvSpPr>
          <p:spPr>
            <a:xfrm>
              <a:off x="11088947"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BIZTALK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36" name="Biztalk Services Icon"/>
          <p:cNvSpPr>
            <a:spLocks noChangeAspect="1"/>
          </p:cNvSpPr>
          <p:nvPr/>
        </p:nvSpPr>
        <p:spPr bwMode="auto">
          <a:xfrm>
            <a:off x="78339" y="3807533"/>
            <a:ext cx="275422" cy="267179"/>
          </a:xfrm>
          <a:custGeom>
            <a:avLst/>
            <a:gdLst>
              <a:gd name="connsiteX0" fmla="*/ 1673975 w 3309434"/>
              <a:gd name="connsiteY0" fmla="*/ 1257349 h 3210388"/>
              <a:gd name="connsiteX1" fmla="*/ 1954745 w 3309434"/>
              <a:gd name="connsiteY1" fmla="*/ 1538119 h 3210388"/>
              <a:gd name="connsiteX2" fmla="*/ 1673975 w 3309434"/>
              <a:gd name="connsiteY2" fmla="*/ 1818889 h 3210388"/>
              <a:gd name="connsiteX3" fmla="*/ 1393205 w 3309434"/>
              <a:gd name="connsiteY3" fmla="*/ 1538119 h 3210388"/>
              <a:gd name="connsiteX4" fmla="*/ 1673975 w 3309434"/>
              <a:gd name="connsiteY4" fmla="*/ 1257349 h 3210388"/>
              <a:gd name="connsiteX5" fmla="*/ 2106918 w 3309434"/>
              <a:gd name="connsiteY5" fmla="*/ 0 h 3210388"/>
              <a:gd name="connsiteX6" fmla="*/ 2884238 w 3309434"/>
              <a:gd name="connsiteY6" fmla="*/ 777320 h 3210388"/>
              <a:gd name="connsiteX7" fmla="*/ 2854173 w 3309434"/>
              <a:gd name="connsiteY7" fmla="*/ 979964 h 3210388"/>
              <a:gd name="connsiteX8" fmla="*/ 3309434 w 3309434"/>
              <a:gd name="connsiteY8" fmla="*/ 1598558 h 3210388"/>
              <a:gd name="connsiteX9" fmla="*/ 2649521 w 3309434"/>
              <a:gd name="connsiteY9" fmla="*/ 2258471 h 3210388"/>
              <a:gd name="connsiteX10" fmla="*/ 2649501 w 3309434"/>
              <a:gd name="connsiteY10" fmla="*/ 2258467 h 3210388"/>
              <a:gd name="connsiteX11" fmla="*/ 1763246 w 3309434"/>
              <a:gd name="connsiteY11" fmla="*/ 2258467 h 3210388"/>
              <a:gd name="connsiteX12" fmla="*/ 1763246 w 3309434"/>
              <a:gd name="connsiteY12" fmla="*/ 2015630 h 3210388"/>
              <a:gd name="connsiteX13" fmla="*/ 1772024 w 3309434"/>
              <a:gd name="connsiteY13" fmla="*/ 2014745 h 3210388"/>
              <a:gd name="connsiteX14" fmla="*/ 2017990 w 3309434"/>
              <a:gd name="connsiteY14" fmla="*/ 1882134 h 3210388"/>
              <a:gd name="connsiteX15" fmla="*/ 2052965 w 3309434"/>
              <a:gd name="connsiteY15" fmla="*/ 1839743 h 3210388"/>
              <a:gd name="connsiteX16" fmla="*/ 2317440 w 3309434"/>
              <a:gd name="connsiteY16" fmla="*/ 1992438 h 3210388"/>
              <a:gd name="connsiteX17" fmla="*/ 2236929 w 3309434"/>
              <a:gd name="connsiteY17" fmla="*/ 2131887 h 3210388"/>
              <a:gd name="connsiteX18" fmla="*/ 2574490 w 3309434"/>
              <a:gd name="connsiteY18" fmla="*/ 2048736 h 3210388"/>
              <a:gd name="connsiteX19" fmla="*/ 2477721 w 3309434"/>
              <a:gd name="connsiteY19" fmla="*/ 1714823 h 3210388"/>
              <a:gd name="connsiteX20" fmla="*/ 2397210 w 3309434"/>
              <a:gd name="connsiteY20" fmla="*/ 1854272 h 3210388"/>
              <a:gd name="connsiteX21" fmla="*/ 2130667 w 3309434"/>
              <a:gd name="connsiteY21" fmla="*/ 1700384 h 3210388"/>
              <a:gd name="connsiteX22" fmla="*/ 2150601 w 3309434"/>
              <a:gd name="connsiteY22" fmla="*/ 1636168 h 3210388"/>
              <a:gd name="connsiteX23" fmla="*/ 2160485 w 3309434"/>
              <a:gd name="connsiteY23" fmla="*/ 1538119 h 3210388"/>
              <a:gd name="connsiteX24" fmla="*/ 2150601 w 3309434"/>
              <a:gd name="connsiteY24" fmla="*/ 1440071 h 3210388"/>
              <a:gd name="connsiteX25" fmla="*/ 2127329 w 3309434"/>
              <a:gd name="connsiteY25" fmla="*/ 1365100 h 3210388"/>
              <a:gd name="connsiteX26" fmla="*/ 2398569 w 3309434"/>
              <a:gd name="connsiteY26" fmla="*/ 1208499 h 3210388"/>
              <a:gd name="connsiteX27" fmla="*/ 2479080 w 3309434"/>
              <a:gd name="connsiteY27" fmla="*/ 1347948 h 3210388"/>
              <a:gd name="connsiteX28" fmla="*/ 2575849 w 3309434"/>
              <a:gd name="connsiteY28" fmla="*/ 1014036 h 3210388"/>
              <a:gd name="connsiteX29" fmla="*/ 2238288 w 3309434"/>
              <a:gd name="connsiteY29" fmla="*/ 930884 h 3210388"/>
              <a:gd name="connsiteX30" fmla="*/ 2318799 w 3309434"/>
              <a:gd name="connsiteY30" fmla="*/ 1070333 h 3210388"/>
              <a:gd name="connsiteX31" fmla="*/ 2045877 w 3309434"/>
              <a:gd name="connsiteY31" fmla="*/ 1227905 h 3210388"/>
              <a:gd name="connsiteX32" fmla="*/ 2017990 w 3309434"/>
              <a:gd name="connsiteY32" fmla="*/ 1194105 h 3210388"/>
              <a:gd name="connsiteX33" fmla="*/ 1772024 w 3309434"/>
              <a:gd name="connsiteY33" fmla="*/ 1061493 h 3210388"/>
              <a:gd name="connsiteX34" fmla="*/ 1748359 w 3309434"/>
              <a:gd name="connsiteY34" fmla="*/ 1059108 h 3210388"/>
              <a:gd name="connsiteX35" fmla="*/ 1748359 w 3309434"/>
              <a:gd name="connsiteY35" fmla="*/ 766561 h 3210388"/>
              <a:gd name="connsiteX36" fmla="*/ 1909381 w 3309434"/>
              <a:gd name="connsiteY36" fmla="*/ 766561 h 3210388"/>
              <a:gd name="connsiteX37" fmla="*/ 1668589 w 3309434"/>
              <a:gd name="connsiteY37" fmla="*/ 515800 h 3210388"/>
              <a:gd name="connsiteX38" fmla="*/ 1427797 w 3309434"/>
              <a:gd name="connsiteY38" fmla="*/ 766561 h 3210388"/>
              <a:gd name="connsiteX39" fmla="*/ 1588819 w 3309434"/>
              <a:gd name="connsiteY39" fmla="*/ 766561 h 3210388"/>
              <a:gd name="connsiteX40" fmla="*/ 1588819 w 3309434"/>
              <a:gd name="connsiteY40" fmla="*/ 1060194 h 3210388"/>
              <a:gd name="connsiteX41" fmla="*/ 1575927 w 3309434"/>
              <a:gd name="connsiteY41" fmla="*/ 1061493 h 3210388"/>
              <a:gd name="connsiteX42" fmla="*/ 1329960 w 3309434"/>
              <a:gd name="connsiteY42" fmla="*/ 1194105 h 3210388"/>
              <a:gd name="connsiteX43" fmla="*/ 1287232 w 3309434"/>
              <a:gd name="connsiteY43" fmla="*/ 1245892 h 3210388"/>
              <a:gd name="connsiteX44" fmla="*/ 1026832 w 3309434"/>
              <a:gd name="connsiteY44" fmla="*/ 1095549 h 3210388"/>
              <a:gd name="connsiteX45" fmla="*/ 1107343 w 3309434"/>
              <a:gd name="connsiteY45" fmla="*/ 956100 h 3210388"/>
              <a:gd name="connsiteX46" fmla="*/ 769782 w 3309434"/>
              <a:gd name="connsiteY46" fmla="*/ 1039252 h 3210388"/>
              <a:gd name="connsiteX47" fmla="*/ 866551 w 3309434"/>
              <a:gd name="connsiteY47" fmla="*/ 1373164 h 3210388"/>
              <a:gd name="connsiteX48" fmla="*/ 947062 w 3309434"/>
              <a:gd name="connsiteY48" fmla="*/ 1233715 h 3210388"/>
              <a:gd name="connsiteX49" fmla="*/ 1213631 w 3309434"/>
              <a:gd name="connsiteY49" fmla="*/ 1387619 h 3210388"/>
              <a:gd name="connsiteX50" fmla="*/ 1197349 w 3309434"/>
              <a:gd name="connsiteY50" fmla="*/ 1440071 h 3210388"/>
              <a:gd name="connsiteX51" fmla="*/ 1187465 w 3309434"/>
              <a:gd name="connsiteY51" fmla="*/ 1538119 h 3210388"/>
              <a:gd name="connsiteX52" fmla="*/ 1197349 w 3309434"/>
              <a:gd name="connsiteY52" fmla="*/ 1636168 h 3210388"/>
              <a:gd name="connsiteX53" fmla="*/ 1222347 w 3309434"/>
              <a:gd name="connsiteY53" fmla="*/ 1716700 h 3210388"/>
              <a:gd name="connsiteX54" fmla="*/ 968458 w 3309434"/>
              <a:gd name="connsiteY54" fmla="*/ 1863283 h 3210388"/>
              <a:gd name="connsiteX55" fmla="*/ 887947 w 3309434"/>
              <a:gd name="connsiteY55" fmla="*/ 1723834 h 3210388"/>
              <a:gd name="connsiteX56" fmla="*/ 791178 w 3309434"/>
              <a:gd name="connsiteY56" fmla="*/ 2057747 h 3210388"/>
              <a:gd name="connsiteX57" fmla="*/ 1128739 w 3309434"/>
              <a:gd name="connsiteY57" fmla="*/ 2140898 h 3210388"/>
              <a:gd name="connsiteX58" fmla="*/ 1048228 w 3309434"/>
              <a:gd name="connsiteY58" fmla="*/ 2001449 h 3210388"/>
              <a:gd name="connsiteX59" fmla="*/ 1305738 w 3309434"/>
              <a:gd name="connsiteY59" fmla="*/ 1852776 h 3210388"/>
              <a:gd name="connsiteX60" fmla="*/ 1329960 w 3309434"/>
              <a:gd name="connsiteY60" fmla="*/ 1882134 h 3210388"/>
              <a:gd name="connsiteX61" fmla="*/ 1575927 w 3309434"/>
              <a:gd name="connsiteY61" fmla="*/ 2014745 h 3210388"/>
              <a:gd name="connsiteX62" fmla="*/ 1583476 w 3309434"/>
              <a:gd name="connsiteY62" fmla="*/ 2015506 h 3210388"/>
              <a:gd name="connsiteX63" fmla="*/ 1583476 w 3309434"/>
              <a:gd name="connsiteY63" fmla="*/ 2257267 h 3210388"/>
              <a:gd name="connsiteX64" fmla="*/ 1758474 w 3309434"/>
              <a:gd name="connsiteY64" fmla="*/ 2257267 h 3210388"/>
              <a:gd name="connsiteX65" fmla="*/ 1758474 w 3309434"/>
              <a:gd name="connsiteY65" fmla="*/ 2692027 h 3210388"/>
              <a:gd name="connsiteX66" fmla="*/ 1772705 w 3309434"/>
              <a:gd name="connsiteY66" fmla="*/ 2696444 h 3210388"/>
              <a:gd name="connsiteX67" fmla="*/ 1936071 w 3309434"/>
              <a:gd name="connsiteY67" fmla="*/ 2942906 h 3210388"/>
              <a:gd name="connsiteX68" fmla="*/ 1668589 w 3309434"/>
              <a:gd name="connsiteY68" fmla="*/ 3210388 h 3210388"/>
              <a:gd name="connsiteX69" fmla="*/ 1401107 w 3309434"/>
              <a:gd name="connsiteY69" fmla="*/ 2942906 h 3210388"/>
              <a:gd name="connsiteX70" fmla="*/ 1564473 w 3309434"/>
              <a:gd name="connsiteY70" fmla="*/ 2696444 h 3210388"/>
              <a:gd name="connsiteX71" fmla="*/ 1578704 w 3309434"/>
              <a:gd name="connsiteY71" fmla="*/ 2692027 h 3210388"/>
              <a:gd name="connsiteX72" fmla="*/ 1578704 w 3309434"/>
              <a:gd name="connsiteY72" fmla="*/ 2258467 h 3210388"/>
              <a:gd name="connsiteX73" fmla="*/ 659954 w 3309434"/>
              <a:gd name="connsiteY73" fmla="*/ 2258467 h 3210388"/>
              <a:gd name="connsiteX74" fmla="*/ 659913 w 3309434"/>
              <a:gd name="connsiteY74" fmla="*/ 2258475 h 3210388"/>
              <a:gd name="connsiteX75" fmla="*/ 0 w 3309434"/>
              <a:gd name="connsiteY75" fmla="*/ 1598563 h 3210388"/>
              <a:gd name="connsiteX76" fmla="*/ 453504 w 3309434"/>
              <a:gd name="connsiteY76" fmla="*/ 980322 h 3210388"/>
              <a:gd name="connsiteX77" fmla="*/ 420413 w 3309434"/>
              <a:gd name="connsiteY77" fmla="*/ 816422 h 3210388"/>
              <a:gd name="connsiteX78" fmla="*/ 962984 w 3309434"/>
              <a:gd name="connsiteY78" fmla="*/ 273851 h 3210388"/>
              <a:gd name="connsiteX79" fmla="*/ 1385721 w 3309434"/>
              <a:gd name="connsiteY79" fmla="*/ 490734 h 3210388"/>
              <a:gd name="connsiteX80" fmla="*/ 2106918 w 3309434"/>
              <a:gd name="connsiteY80" fmla="*/ 0 h 321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09434" h="3210388">
                <a:moveTo>
                  <a:pt x="1673975" y="1257349"/>
                </a:moveTo>
                <a:cubicBezTo>
                  <a:pt x="1829040" y="1257349"/>
                  <a:pt x="1954745" y="1383054"/>
                  <a:pt x="1954745" y="1538119"/>
                </a:cubicBezTo>
                <a:cubicBezTo>
                  <a:pt x="1954745" y="1693184"/>
                  <a:pt x="1829040" y="1818889"/>
                  <a:pt x="1673975" y="1818889"/>
                </a:cubicBezTo>
                <a:cubicBezTo>
                  <a:pt x="1518910" y="1818889"/>
                  <a:pt x="1393205" y="1693184"/>
                  <a:pt x="1393205" y="1538119"/>
                </a:cubicBezTo>
                <a:cubicBezTo>
                  <a:pt x="1393205" y="1383054"/>
                  <a:pt x="1518910" y="1257349"/>
                  <a:pt x="1673975" y="1257349"/>
                </a:cubicBezTo>
                <a:close/>
                <a:moveTo>
                  <a:pt x="2106918" y="0"/>
                </a:moveTo>
                <a:cubicBezTo>
                  <a:pt x="2536219" y="0"/>
                  <a:pt x="2884238" y="348019"/>
                  <a:pt x="2884238" y="777320"/>
                </a:cubicBezTo>
                <a:cubicBezTo>
                  <a:pt x="2884238" y="847731"/>
                  <a:pt x="2874877" y="915954"/>
                  <a:pt x="2854173" y="979964"/>
                </a:cubicBezTo>
                <a:cubicBezTo>
                  <a:pt x="3119739" y="1058796"/>
                  <a:pt x="3309434" y="1306528"/>
                  <a:pt x="3309434" y="1598558"/>
                </a:cubicBezTo>
                <a:cubicBezTo>
                  <a:pt x="3309434" y="1963016"/>
                  <a:pt x="3013979" y="2258471"/>
                  <a:pt x="2649521" y="2258471"/>
                </a:cubicBezTo>
                <a:lnTo>
                  <a:pt x="2649501" y="2258467"/>
                </a:lnTo>
                <a:lnTo>
                  <a:pt x="1763246" y="2258467"/>
                </a:lnTo>
                <a:lnTo>
                  <a:pt x="1763246" y="2015630"/>
                </a:lnTo>
                <a:lnTo>
                  <a:pt x="1772024" y="2014745"/>
                </a:lnTo>
                <a:cubicBezTo>
                  <a:pt x="1867036" y="1995303"/>
                  <a:pt x="1951959" y="1948165"/>
                  <a:pt x="2017990" y="1882134"/>
                </a:cubicBezTo>
                <a:lnTo>
                  <a:pt x="2052965" y="1839743"/>
                </a:lnTo>
                <a:lnTo>
                  <a:pt x="2317440" y="1992438"/>
                </a:lnTo>
                <a:lnTo>
                  <a:pt x="2236929" y="2131887"/>
                </a:lnTo>
                <a:lnTo>
                  <a:pt x="2574490" y="2048736"/>
                </a:lnTo>
                <a:lnTo>
                  <a:pt x="2477721" y="1714823"/>
                </a:lnTo>
                <a:lnTo>
                  <a:pt x="2397210" y="1854272"/>
                </a:lnTo>
                <a:lnTo>
                  <a:pt x="2130667" y="1700384"/>
                </a:lnTo>
                <a:lnTo>
                  <a:pt x="2150601" y="1636168"/>
                </a:lnTo>
                <a:cubicBezTo>
                  <a:pt x="2157082" y="1604497"/>
                  <a:pt x="2160485" y="1571706"/>
                  <a:pt x="2160485" y="1538119"/>
                </a:cubicBezTo>
                <a:cubicBezTo>
                  <a:pt x="2160485" y="1504533"/>
                  <a:pt x="2157082" y="1471741"/>
                  <a:pt x="2150601" y="1440071"/>
                </a:cubicBezTo>
                <a:lnTo>
                  <a:pt x="2127329" y="1365100"/>
                </a:lnTo>
                <a:lnTo>
                  <a:pt x="2398569" y="1208499"/>
                </a:lnTo>
                <a:lnTo>
                  <a:pt x="2479080" y="1347948"/>
                </a:lnTo>
                <a:lnTo>
                  <a:pt x="2575849" y="1014036"/>
                </a:lnTo>
                <a:lnTo>
                  <a:pt x="2238288" y="930884"/>
                </a:lnTo>
                <a:lnTo>
                  <a:pt x="2318799" y="1070333"/>
                </a:lnTo>
                <a:lnTo>
                  <a:pt x="2045877" y="1227905"/>
                </a:lnTo>
                <a:lnTo>
                  <a:pt x="2017990" y="1194105"/>
                </a:lnTo>
                <a:cubicBezTo>
                  <a:pt x="1951959" y="1128074"/>
                  <a:pt x="1867036" y="1080936"/>
                  <a:pt x="1772024" y="1061493"/>
                </a:cubicBezTo>
                <a:lnTo>
                  <a:pt x="1748359" y="1059108"/>
                </a:lnTo>
                <a:lnTo>
                  <a:pt x="1748359" y="766561"/>
                </a:lnTo>
                <a:lnTo>
                  <a:pt x="1909381" y="766561"/>
                </a:lnTo>
                <a:lnTo>
                  <a:pt x="1668589" y="515800"/>
                </a:lnTo>
                <a:lnTo>
                  <a:pt x="1427797" y="766561"/>
                </a:lnTo>
                <a:lnTo>
                  <a:pt x="1588819" y="766561"/>
                </a:lnTo>
                <a:lnTo>
                  <a:pt x="1588819" y="1060194"/>
                </a:lnTo>
                <a:lnTo>
                  <a:pt x="1575927" y="1061493"/>
                </a:lnTo>
                <a:cubicBezTo>
                  <a:pt x="1480915" y="1080936"/>
                  <a:pt x="1395991" y="1128074"/>
                  <a:pt x="1329960" y="1194105"/>
                </a:cubicBezTo>
                <a:lnTo>
                  <a:pt x="1287232" y="1245892"/>
                </a:lnTo>
                <a:lnTo>
                  <a:pt x="1026832" y="1095549"/>
                </a:lnTo>
                <a:lnTo>
                  <a:pt x="1107343" y="956100"/>
                </a:lnTo>
                <a:lnTo>
                  <a:pt x="769782" y="1039252"/>
                </a:lnTo>
                <a:lnTo>
                  <a:pt x="866551" y="1373164"/>
                </a:lnTo>
                <a:lnTo>
                  <a:pt x="947062" y="1233715"/>
                </a:lnTo>
                <a:lnTo>
                  <a:pt x="1213631" y="1387619"/>
                </a:lnTo>
                <a:lnTo>
                  <a:pt x="1197349" y="1440071"/>
                </a:lnTo>
                <a:cubicBezTo>
                  <a:pt x="1190868" y="1471741"/>
                  <a:pt x="1187465" y="1504533"/>
                  <a:pt x="1187465" y="1538119"/>
                </a:cubicBezTo>
                <a:cubicBezTo>
                  <a:pt x="1187465" y="1571706"/>
                  <a:pt x="1190868" y="1604497"/>
                  <a:pt x="1197349" y="1636168"/>
                </a:cubicBezTo>
                <a:lnTo>
                  <a:pt x="1222347" y="1716700"/>
                </a:lnTo>
                <a:lnTo>
                  <a:pt x="968458" y="1863283"/>
                </a:lnTo>
                <a:lnTo>
                  <a:pt x="887947" y="1723834"/>
                </a:lnTo>
                <a:lnTo>
                  <a:pt x="791178" y="2057747"/>
                </a:lnTo>
                <a:lnTo>
                  <a:pt x="1128739" y="2140898"/>
                </a:lnTo>
                <a:lnTo>
                  <a:pt x="1048228" y="2001449"/>
                </a:lnTo>
                <a:lnTo>
                  <a:pt x="1305738" y="1852776"/>
                </a:lnTo>
                <a:lnTo>
                  <a:pt x="1329960" y="1882134"/>
                </a:lnTo>
                <a:cubicBezTo>
                  <a:pt x="1395991" y="1948165"/>
                  <a:pt x="1480915" y="1995303"/>
                  <a:pt x="1575927" y="2014745"/>
                </a:cubicBezTo>
                <a:lnTo>
                  <a:pt x="1583476" y="2015506"/>
                </a:lnTo>
                <a:lnTo>
                  <a:pt x="1583476" y="2257267"/>
                </a:lnTo>
                <a:lnTo>
                  <a:pt x="1758474" y="2257267"/>
                </a:lnTo>
                <a:lnTo>
                  <a:pt x="1758474" y="2692027"/>
                </a:lnTo>
                <a:lnTo>
                  <a:pt x="1772705" y="2696444"/>
                </a:lnTo>
                <a:cubicBezTo>
                  <a:pt x="1868709" y="2737050"/>
                  <a:pt x="1936071" y="2832112"/>
                  <a:pt x="1936071" y="2942906"/>
                </a:cubicBezTo>
                <a:cubicBezTo>
                  <a:pt x="1936071" y="3090632"/>
                  <a:pt x="1816315" y="3210388"/>
                  <a:pt x="1668589" y="3210388"/>
                </a:cubicBezTo>
                <a:cubicBezTo>
                  <a:pt x="1520863" y="3210388"/>
                  <a:pt x="1401107" y="3090632"/>
                  <a:pt x="1401107" y="2942906"/>
                </a:cubicBezTo>
                <a:cubicBezTo>
                  <a:pt x="1401107" y="2832112"/>
                  <a:pt x="1468470" y="2737050"/>
                  <a:pt x="1564473" y="2696444"/>
                </a:cubicBezTo>
                <a:lnTo>
                  <a:pt x="1578704" y="2692027"/>
                </a:lnTo>
                <a:lnTo>
                  <a:pt x="1578704" y="2258467"/>
                </a:lnTo>
                <a:lnTo>
                  <a:pt x="659954" y="2258467"/>
                </a:lnTo>
                <a:cubicBezTo>
                  <a:pt x="659942" y="2258475"/>
                  <a:pt x="659925" y="2258475"/>
                  <a:pt x="659913" y="2258475"/>
                </a:cubicBezTo>
                <a:cubicBezTo>
                  <a:pt x="295455" y="2258475"/>
                  <a:pt x="0" y="1963020"/>
                  <a:pt x="0" y="1598563"/>
                </a:cubicBezTo>
                <a:cubicBezTo>
                  <a:pt x="0" y="1307168"/>
                  <a:pt x="188874" y="1059880"/>
                  <a:pt x="453504" y="980322"/>
                </a:cubicBezTo>
                <a:cubicBezTo>
                  <a:pt x="429507" y="930246"/>
                  <a:pt x="420413" y="874397"/>
                  <a:pt x="420413" y="816422"/>
                </a:cubicBezTo>
                <a:cubicBezTo>
                  <a:pt x="420413" y="516767"/>
                  <a:pt x="663329" y="273851"/>
                  <a:pt x="962984" y="273851"/>
                </a:cubicBezTo>
                <a:cubicBezTo>
                  <a:pt x="1137960" y="273851"/>
                  <a:pt x="1293591" y="356678"/>
                  <a:pt x="1385721" y="490734"/>
                </a:cubicBezTo>
                <a:cubicBezTo>
                  <a:pt x="1498567" y="203005"/>
                  <a:pt x="1779037" y="0"/>
                  <a:pt x="2106918"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37" name="Service Bus Text Group"/>
          <p:cNvGrpSpPr/>
          <p:nvPr/>
        </p:nvGrpSpPr>
        <p:grpSpPr>
          <a:xfrm>
            <a:off x="391487" y="3425090"/>
            <a:ext cx="1048808" cy="307930"/>
            <a:chOff x="11088945" y="2344331"/>
            <a:chExt cx="1081030" cy="307930"/>
          </a:xfrm>
        </p:grpSpPr>
        <p:sp>
          <p:nvSpPr>
            <p:cNvPr id="38" name="Service Bus Count"/>
            <p:cNvSpPr txBox="1"/>
            <p:nvPr/>
          </p:nvSpPr>
          <p:spPr>
            <a:xfrm>
              <a:off x="11088950"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1</a:t>
              </a:r>
            </a:p>
          </p:txBody>
        </p:sp>
        <p:sp>
          <p:nvSpPr>
            <p:cNvPr id="39" name="Service Bus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SERVICE BUS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40" name="Service Bus Icon"/>
          <p:cNvSpPr>
            <a:spLocks noChangeAspect="1"/>
          </p:cNvSpPr>
          <p:nvPr/>
        </p:nvSpPr>
        <p:spPr>
          <a:xfrm>
            <a:off x="97855" y="3449954"/>
            <a:ext cx="236391" cy="269075"/>
          </a:xfrm>
          <a:custGeom>
            <a:avLst/>
            <a:gdLst>
              <a:gd name="connsiteX0" fmla="*/ 109937 w 393631"/>
              <a:gd name="connsiteY0" fmla="*/ 255147 h 448056"/>
              <a:gd name="connsiteX1" fmla="*/ 159550 w 393631"/>
              <a:gd name="connsiteY1" fmla="*/ 255147 h 448056"/>
              <a:gd name="connsiteX2" fmla="*/ 159550 w 393631"/>
              <a:gd name="connsiteY2" fmla="*/ 356612 h 448056"/>
              <a:gd name="connsiteX3" fmla="*/ 193061 w 393631"/>
              <a:gd name="connsiteY3" fmla="*/ 356612 h 448056"/>
              <a:gd name="connsiteX4" fmla="*/ 134430 w 393631"/>
              <a:gd name="connsiteY4" fmla="*/ 448056 h 448056"/>
              <a:gd name="connsiteX5" fmla="*/ 75800 w 393631"/>
              <a:gd name="connsiteY5" fmla="*/ 356612 h 448056"/>
              <a:gd name="connsiteX6" fmla="*/ 109937 w 393631"/>
              <a:gd name="connsiteY6" fmla="*/ 356612 h 448056"/>
              <a:gd name="connsiteX7" fmla="*/ 85131 w 393631"/>
              <a:gd name="connsiteY7" fmla="*/ 207227 h 448056"/>
              <a:gd name="connsiteX8" fmla="*/ 197505 w 393631"/>
              <a:gd name="connsiteY8" fmla="*/ 207227 h 448056"/>
              <a:gd name="connsiteX9" fmla="*/ 197505 w 393631"/>
              <a:gd name="connsiteY9" fmla="*/ 233451 h 448056"/>
              <a:gd name="connsiteX10" fmla="*/ 85131 w 393631"/>
              <a:gd name="connsiteY10" fmla="*/ 233451 h 448056"/>
              <a:gd name="connsiteX11" fmla="*/ 85131 w 393631"/>
              <a:gd name="connsiteY11" fmla="*/ 170997 h 448056"/>
              <a:gd name="connsiteX12" fmla="*/ 197505 w 393631"/>
              <a:gd name="connsiteY12" fmla="*/ 170997 h 448056"/>
              <a:gd name="connsiteX13" fmla="*/ 197505 w 393631"/>
              <a:gd name="connsiteY13" fmla="*/ 197220 h 448056"/>
              <a:gd name="connsiteX14" fmla="*/ 85131 w 393631"/>
              <a:gd name="connsiteY14" fmla="*/ 197220 h 448056"/>
              <a:gd name="connsiteX15" fmla="*/ 85131 w 393631"/>
              <a:gd name="connsiteY15" fmla="*/ 134440 h 448056"/>
              <a:gd name="connsiteX16" fmla="*/ 197505 w 393631"/>
              <a:gd name="connsiteY16" fmla="*/ 134440 h 448056"/>
              <a:gd name="connsiteX17" fmla="*/ 197505 w 393631"/>
              <a:gd name="connsiteY17" fmla="*/ 160663 h 448056"/>
              <a:gd name="connsiteX18" fmla="*/ 85131 w 393631"/>
              <a:gd name="connsiteY18" fmla="*/ 160663 h 448056"/>
              <a:gd name="connsiteX19" fmla="*/ 184780 w 393631"/>
              <a:gd name="connsiteY19" fmla="*/ 33581 h 448056"/>
              <a:gd name="connsiteX20" fmla="*/ 306050 w 393631"/>
              <a:gd name="connsiteY20" fmla="*/ 165478 h 448056"/>
              <a:gd name="connsiteX21" fmla="*/ 306020 w 393631"/>
              <a:gd name="connsiteY21" fmla="*/ 182421 h 448056"/>
              <a:gd name="connsiteX22" fmla="*/ 323294 w 393631"/>
              <a:gd name="connsiteY22" fmla="*/ 182360 h 448056"/>
              <a:gd name="connsiteX23" fmla="*/ 323488 w 393631"/>
              <a:gd name="connsiteY23" fmla="*/ 182529 h 448056"/>
              <a:gd name="connsiteX24" fmla="*/ 323884 w 393631"/>
              <a:gd name="connsiteY24" fmla="*/ 182479 h 448056"/>
              <a:gd name="connsiteX25" fmla="*/ 392213 w 393631"/>
              <a:gd name="connsiteY25" fmla="*/ 238169 h 448056"/>
              <a:gd name="connsiteX26" fmla="*/ 393429 w 393631"/>
              <a:gd name="connsiteY26" fmla="*/ 250233 h 448056"/>
              <a:gd name="connsiteX27" fmla="*/ 393631 w 393631"/>
              <a:gd name="connsiteY27" fmla="*/ 250276 h 448056"/>
              <a:gd name="connsiteX28" fmla="*/ 393630 w 393631"/>
              <a:gd name="connsiteY28" fmla="*/ 331260 h 448056"/>
              <a:gd name="connsiteX29" fmla="*/ 344017 w 393631"/>
              <a:gd name="connsiteY29" fmla="*/ 331260 h 448056"/>
              <a:gd name="connsiteX30" fmla="*/ 184779 w 393631"/>
              <a:gd name="connsiteY30" fmla="*/ 331260 h 448056"/>
              <a:gd name="connsiteX31" fmla="*/ 184779 w 393631"/>
              <a:gd name="connsiteY31" fmla="*/ 281647 h 448056"/>
              <a:gd name="connsiteX32" fmla="*/ 343713 w 393631"/>
              <a:gd name="connsiteY32" fmla="*/ 281647 h 448056"/>
              <a:gd name="connsiteX33" fmla="*/ 343607 w 393631"/>
              <a:gd name="connsiteY33" fmla="*/ 274792 h 448056"/>
              <a:gd name="connsiteX34" fmla="*/ 343896 w 393631"/>
              <a:gd name="connsiteY34" fmla="*/ 272497 h 448056"/>
              <a:gd name="connsiteX35" fmla="*/ 311588 w 393631"/>
              <a:gd name="connsiteY35" fmla="*/ 232857 h 448056"/>
              <a:gd name="connsiteX36" fmla="*/ 306587 w 393631"/>
              <a:gd name="connsiteY36" fmla="*/ 232353 h 448056"/>
              <a:gd name="connsiteX37" fmla="*/ 306020 w 393631"/>
              <a:gd name="connsiteY37" fmla="*/ 232034 h 448056"/>
              <a:gd name="connsiteX38" fmla="*/ 256407 w 393631"/>
              <a:gd name="connsiteY38" fmla="*/ 232034 h 448056"/>
              <a:gd name="connsiteX39" fmla="*/ 256407 w 393631"/>
              <a:gd name="connsiteY39" fmla="*/ 232034 h 448056"/>
              <a:gd name="connsiteX40" fmla="*/ 256407 w 393631"/>
              <a:gd name="connsiteY40" fmla="*/ 185664 h 448056"/>
              <a:gd name="connsiteX41" fmla="*/ 256224 w 393631"/>
              <a:gd name="connsiteY41" fmla="*/ 169895 h 448056"/>
              <a:gd name="connsiteX42" fmla="*/ 184780 w 393631"/>
              <a:gd name="connsiteY42" fmla="*/ 82923 h 448056"/>
              <a:gd name="connsiteX43" fmla="*/ 0 w 393631"/>
              <a:gd name="connsiteY43" fmla="*/ 0 h 448056"/>
              <a:gd name="connsiteX44" fmla="*/ 159659 w 393631"/>
              <a:gd name="connsiteY44" fmla="*/ 0 h 448056"/>
              <a:gd name="connsiteX45" fmla="*/ 159659 w 393631"/>
              <a:gd name="connsiteY45" fmla="*/ 49613 h 448056"/>
              <a:gd name="connsiteX46" fmla="*/ 159237 w 393631"/>
              <a:gd name="connsiteY46" fmla="*/ 49613 h 448056"/>
              <a:gd name="connsiteX47" fmla="*/ 159237 w 393631"/>
              <a:gd name="connsiteY47" fmla="*/ 110480 h 448056"/>
              <a:gd name="connsiteX48" fmla="*/ 109624 w 393631"/>
              <a:gd name="connsiteY48" fmla="*/ 110480 h 448056"/>
              <a:gd name="connsiteX49" fmla="*/ 109624 w 393631"/>
              <a:gd name="connsiteY49" fmla="*/ 49613 h 448056"/>
              <a:gd name="connsiteX50" fmla="*/ 49613 w 393631"/>
              <a:gd name="connsiteY50" fmla="*/ 49613 h 448056"/>
              <a:gd name="connsiteX51" fmla="*/ 49613 w 393631"/>
              <a:gd name="connsiteY51" fmla="*/ 281647 h 448056"/>
              <a:gd name="connsiteX52" fmla="*/ 84708 w 393631"/>
              <a:gd name="connsiteY52" fmla="*/ 281647 h 448056"/>
              <a:gd name="connsiteX53" fmla="*/ 84708 w 393631"/>
              <a:gd name="connsiteY53" fmla="*/ 331260 h 448056"/>
              <a:gd name="connsiteX54" fmla="*/ 49613 w 393631"/>
              <a:gd name="connsiteY54" fmla="*/ 331260 h 448056"/>
              <a:gd name="connsiteX55" fmla="*/ 49613 w 393631"/>
              <a:gd name="connsiteY55" fmla="*/ 331261 h 448056"/>
              <a:gd name="connsiteX56" fmla="*/ 0 w 393631"/>
              <a:gd name="connsiteY56" fmla="*/ 331261 h 448056"/>
              <a:gd name="connsiteX57" fmla="*/ 0 w 393631"/>
              <a:gd name="connsiteY57" fmla="*/ 49613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3631" h="448056">
                <a:moveTo>
                  <a:pt x="109937" y="255147"/>
                </a:moveTo>
                <a:lnTo>
                  <a:pt x="159550" y="255147"/>
                </a:lnTo>
                <a:lnTo>
                  <a:pt x="159550" y="356612"/>
                </a:lnTo>
                <a:lnTo>
                  <a:pt x="193061" y="356612"/>
                </a:lnTo>
                <a:lnTo>
                  <a:pt x="134430" y="448056"/>
                </a:lnTo>
                <a:lnTo>
                  <a:pt x="75800" y="356612"/>
                </a:lnTo>
                <a:lnTo>
                  <a:pt x="109937" y="356612"/>
                </a:lnTo>
                <a:close/>
                <a:moveTo>
                  <a:pt x="85131" y="207227"/>
                </a:moveTo>
                <a:lnTo>
                  <a:pt x="197505" y="207227"/>
                </a:lnTo>
                <a:lnTo>
                  <a:pt x="197505" y="233451"/>
                </a:lnTo>
                <a:lnTo>
                  <a:pt x="85131" y="233451"/>
                </a:lnTo>
                <a:close/>
                <a:moveTo>
                  <a:pt x="85131" y="170997"/>
                </a:moveTo>
                <a:lnTo>
                  <a:pt x="197505" y="170997"/>
                </a:lnTo>
                <a:lnTo>
                  <a:pt x="197505" y="197220"/>
                </a:lnTo>
                <a:lnTo>
                  <a:pt x="85131" y="197220"/>
                </a:lnTo>
                <a:close/>
                <a:moveTo>
                  <a:pt x="85131" y="134440"/>
                </a:moveTo>
                <a:lnTo>
                  <a:pt x="197505" y="134440"/>
                </a:lnTo>
                <a:lnTo>
                  <a:pt x="197505" y="160663"/>
                </a:lnTo>
                <a:lnTo>
                  <a:pt x="85131" y="160663"/>
                </a:lnTo>
                <a:close/>
                <a:moveTo>
                  <a:pt x="184780" y="33581"/>
                </a:moveTo>
                <a:cubicBezTo>
                  <a:pt x="261578" y="34045"/>
                  <a:pt x="305265" y="121522"/>
                  <a:pt x="306050" y="165478"/>
                </a:cubicBezTo>
                <a:lnTo>
                  <a:pt x="306020" y="182421"/>
                </a:lnTo>
                <a:cubicBezTo>
                  <a:pt x="316588" y="182400"/>
                  <a:pt x="312726" y="182381"/>
                  <a:pt x="323294" y="182360"/>
                </a:cubicBezTo>
                <a:lnTo>
                  <a:pt x="323488" y="182529"/>
                </a:lnTo>
                <a:cubicBezTo>
                  <a:pt x="323620" y="182512"/>
                  <a:pt x="323752" y="182496"/>
                  <a:pt x="323884" y="182479"/>
                </a:cubicBezTo>
                <a:cubicBezTo>
                  <a:pt x="357589" y="182479"/>
                  <a:pt x="385710" y="206387"/>
                  <a:pt x="392213" y="238169"/>
                </a:cubicBezTo>
                <a:lnTo>
                  <a:pt x="393429" y="250233"/>
                </a:lnTo>
                <a:lnTo>
                  <a:pt x="393631" y="250276"/>
                </a:lnTo>
                <a:lnTo>
                  <a:pt x="393630" y="331260"/>
                </a:lnTo>
                <a:lnTo>
                  <a:pt x="344017" y="331260"/>
                </a:lnTo>
                <a:lnTo>
                  <a:pt x="184779" y="331260"/>
                </a:lnTo>
                <a:lnTo>
                  <a:pt x="184779" y="281647"/>
                </a:lnTo>
                <a:lnTo>
                  <a:pt x="343713" y="281647"/>
                </a:lnTo>
                <a:lnTo>
                  <a:pt x="343607" y="274792"/>
                </a:lnTo>
                <a:lnTo>
                  <a:pt x="343896" y="272497"/>
                </a:lnTo>
                <a:cubicBezTo>
                  <a:pt x="343896" y="252944"/>
                  <a:pt x="330026" y="236630"/>
                  <a:pt x="311588" y="232857"/>
                </a:cubicBezTo>
                <a:lnTo>
                  <a:pt x="306587" y="232353"/>
                </a:lnTo>
                <a:lnTo>
                  <a:pt x="306020" y="232034"/>
                </a:lnTo>
                <a:cubicBezTo>
                  <a:pt x="289483" y="232034"/>
                  <a:pt x="272945" y="232034"/>
                  <a:pt x="256407" y="232034"/>
                </a:cubicBezTo>
                <a:lnTo>
                  <a:pt x="256407" y="232034"/>
                </a:lnTo>
                <a:lnTo>
                  <a:pt x="256407" y="185664"/>
                </a:lnTo>
                <a:lnTo>
                  <a:pt x="256224" y="169895"/>
                </a:lnTo>
                <a:cubicBezTo>
                  <a:pt x="255813" y="119010"/>
                  <a:pt x="206943" y="83044"/>
                  <a:pt x="184780" y="82923"/>
                </a:cubicBezTo>
                <a:close/>
                <a:moveTo>
                  <a:pt x="0" y="0"/>
                </a:moveTo>
                <a:lnTo>
                  <a:pt x="159659" y="0"/>
                </a:lnTo>
                <a:lnTo>
                  <a:pt x="159659" y="49613"/>
                </a:lnTo>
                <a:lnTo>
                  <a:pt x="159237" y="49613"/>
                </a:lnTo>
                <a:lnTo>
                  <a:pt x="159237" y="110480"/>
                </a:lnTo>
                <a:lnTo>
                  <a:pt x="109624" y="110480"/>
                </a:lnTo>
                <a:lnTo>
                  <a:pt x="109624" y="49613"/>
                </a:lnTo>
                <a:lnTo>
                  <a:pt x="49613" y="49613"/>
                </a:lnTo>
                <a:lnTo>
                  <a:pt x="49613" y="281647"/>
                </a:lnTo>
                <a:lnTo>
                  <a:pt x="84708" y="281647"/>
                </a:lnTo>
                <a:lnTo>
                  <a:pt x="84708" y="331260"/>
                </a:lnTo>
                <a:lnTo>
                  <a:pt x="49613" y="331260"/>
                </a:lnTo>
                <a:lnTo>
                  <a:pt x="49613" y="331261"/>
                </a:lnTo>
                <a:lnTo>
                  <a:pt x="0" y="331261"/>
                </a:lnTo>
                <a:lnTo>
                  <a:pt x="0" y="4961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41" name="Media Services Text Group"/>
          <p:cNvGrpSpPr/>
          <p:nvPr/>
        </p:nvGrpSpPr>
        <p:grpSpPr>
          <a:xfrm>
            <a:off x="391487" y="3067114"/>
            <a:ext cx="1048808" cy="307930"/>
            <a:chOff x="11088945" y="2344331"/>
            <a:chExt cx="1081030" cy="307930"/>
          </a:xfrm>
        </p:grpSpPr>
        <p:sp>
          <p:nvSpPr>
            <p:cNvPr id="42" name="Media Services Count"/>
            <p:cNvSpPr txBox="1"/>
            <p:nvPr/>
          </p:nvSpPr>
          <p:spPr>
            <a:xfrm>
              <a:off x="11088950"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1</a:t>
              </a:r>
            </a:p>
          </p:txBody>
        </p:sp>
        <p:sp>
          <p:nvSpPr>
            <p:cNvPr id="43" name="Media Services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MEDIA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44" name="Media Services Icon"/>
          <p:cNvSpPr>
            <a:spLocks noChangeAspect="1"/>
          </p:cNvSpPr>
          <p:nvPr/>
        </p:nvSpPr>
        <p:spPr>
          <a:xfrm>
            <a:off x="102957" y="3082978"/>
            <a:ext cx="226187" cy="262377"/>
          </a:xfrm>
          <a:custGeom>
            <a:avLst/>
            <a:gdLst>
              <a:gd name="connsiteX0" fmla="*/ 0 w 2757610"/>
              <a:gd name="connsiteY0" fmla="*/ 1770686 h 3198830"/>
              <a:gd name="connsiteX1" fmla="*/ 342940 w 2757610"/>
              <a:gd name="connsiteY1" fmla="*/ 1770686 h 3198830"/>
              <a:gd name="connsiteX2" fmla="*/ 347071 w 2757610"/>
              <a:gd name="connsiteY2" fmla="*/ 1811658 h 3198830"/>
              <a:gd name="connsiteX3" fmla="*/ 1378805 w 2757610"/>
              <a:gd name="connsiteY3" fmla="*/ 2652545 h 3198830"/>
              <a:gd name="connsiteX4" fmla="*/ 2410539 w 2757610"/>
              <a:gd name="connsiteY4" fmla="*/ 1811658 h 3198830"/>
              <a:gd name="connsiteX5" fmla="*/ 2414669 w 2757610"/>
              <a:gd name="connsiteY5" fmla="*/ 1770686 h 3198830"/>
              <a:gd name="connsiteX6" fmla="*/ 2757610 w 2757610"/>
              <a:gd name="connsiteY6" fmla="*/ 1770686 h 3198830"/>
              <a:gd name="connsiteX7" fmla="*/ 2757610 w 2757610"/>
              <a:gd name="connsiteY7" fmla="*/ 2394324 h 3198830"/>
              <a:gd name="connsiteX8" fmla="*/ 1378805 w 2757610"/>
              <a:gd name="connsiteY8" fmla="*/ 3198830 h 3198830"/>
              <a:gd name="connsiteX9" fmla="*/ 0 w 2757610"/>
              <a:gd name="connsiteY9" fmla="*/ 2394324 h 3198830"/>
              <a:gd name="connsiteX10" fmla="*/ 1135257 w 2757610"/>
              <a:gd name="connsiteY10" fmla="*/ 1183744 h 3198830"/>
              <a:gd name="connsiteX11" fmla="*/ 1135257 w 2757610"/>
              <a:gd name="connsiteY11" fmla="*/ 2015086 h 3198830"/>
              <a:gd name="connsiteX12" fmla="*/ 1761253 w 2757610"/>
              <a:gd name="connsiteY12" fmla="*/ 1599415 h 3198830"/>
              <a:gd name="connsiteX13" fmla="*/ 1378805 w 2757610"/>
              <a:gd name="connsiteY13" fmla="*/ 852338 h 3198830"/>
              <a:gd name="connsiteX14" fmla="*/ 2125882 w 2757610"/>
              <a:gd name="connsiteY14" fmla="*/ 1599415 h 3198830"/>
              <a:gd name="connsiteX15" fmla="*/ 1378805 w 2757610"/>
              <a:gd name="connsiteY15" fmla="*/ 2346492 h 3198830"/>
              <a:gd name="connsiteX16" fmla="*/ 631728 w 2757610"/>
              <a:gd name="connsiteY16" fmla="*/ 1599415 h 3198830"/>
              <a:gd name="connsiteX17" fmla="*/ 1378805 w 2757610"/>
              <a:gd name="connsiteY17" fmla="*/ 852338 h 3198830"/>
              <a:gd name="connsiteX18" fmla="*/ 1378805 w 2757610"/>
              <a:gd name="connsiteY18" fmla="*/ 0 h 3198830"/>
              <a:gd name="connsiteX19" fmla="*/ 2757610 w 2757610"/>
              <a:gd name="connsiteY19" fmla="*/ 804506 h 3198830"/>
              <a:gd name="connsiteX20" fmla="*/ 2757610 w 2757610"/>
              <a:gd name="connsiteY20" fmla="*/ 1428144 h 3198830"/>
              <a:gd name="connsiteX21" fmla="*/ 2414669 w 2757610"/>
              <a:gd name="connsiteY21" fmla="*/ 1428144 h 3198830"/>
              <a:gd name="connsiteX22" fmla="*/ 2410539 w 2757610"/>
              <a:gd name="connsiteY22" fmla="*/ 1387173 h 3198830"/>
              <a:gd name="connsiteX23" fmla="*/ 1378805 w 2757610"/>
              <a:gd name="connsiteY23" fmla="*/ 546285 h 3198830"/>
              <a:gd name="connsiteX24" fmla="*/ 347071 w 2757610"/>
              <a:gd name="connsiteY24" fmla="*/ 1387173 h 3198830"/>
              <a:gd name="connsiteX25" fmla="*/ 342940 w 2757610"/>
              <a:gd name="connsiteY25" fmla="*/ 1428144 h 3198830"/>
              <a:gd name="connsiteX26" fmla="*/ 0 w 2757610"/>
              <a:gd name="connsiteY26" fmla="*/ 1428144 h 3198830"/>
              <a:gd name="connsiteX27" fmla="*/ 0 w 2757610"/>
              <a:gd name="connsiteY27" fmla="*/ 804506 h 319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57610" h="3198830">
                <a:moveTo>
                  <a:pt x="0" y="1770686"/>
                </a:moveTo>
                <a:lnTo>
                  <a:pt x="342940" y="1770686"/>
                </a:lnTo>
                <a:lnTo>
                  <a:pt x="347071" y="1811658"/>
                </a:lnTo>
                <a:cubicBezTo>
                  <a:pt x="445271" y="2291551"/>
                  <a:pt x="869880" y="2652545"/>
                  <a:pt x="1378805" y="2652545"/>
                </a:cubicBezTo>
                <a:cubicBezTo>
                  <a:pt x="1887729" y="2652545"/>
                  <a:pt x="2312339" y="2291551"/>
                  <a:pt x="2410539" y="1811658"/>
                </a:cubicBezTo>
                <a:lnTo>
                  <a:pt x="2414669" y="1770686"/>
                </a:lnTo>
                <a:lnTo>
                  <a:pt x="2757610" y="1770686"/>
                </a:lnTo>
                <a:lnTo>
                  <a:pt x="2757610" y="2394324"/>
                </a:lnTo>
                <a:lnTo>
                  <a:pt x="1378805" y="3198830"/>
                </a:lnTo>
                <a:lnTo>
                  <a:pt x="0" y="2394324"/>
                </a:lnTo>
                <a:close/>
                <a:moveTo>
                  <a:pt x="1135257" y="1183744"/>
                </a:moveTo>
                <a:lnTo>
                  <a:pt x="1135257" y="2015086"/>
                </a:lnTo>
                <a:lnTo>
                  <a:pt x="1761253" y="1599415"/>
                </a:lnTo>
                <a:close/>
                <a:moveTo>
                  <a:pt x="1378805" y="852338"/>
                </a:moveTo>
                <a:cubicBezTo>
                  <a:pt x="1791404" y="852338"/>
                  <a:pt x="2125882" y="1186816"/>
                  <a:pt x="2125882" y="1599415"/>
                </a:cubicBezTo>
                <a:cubicBezTo>
                  <a:pt x="2125882" y="2012014"/>
                  <a:pt x="1791404" y="2346492"/>
                  <a:pt x="1378805" y="2346492"/>
                </a:cubicBezTo>
                <a:cubicBezTo>
                  <a:pt x="966206" y="2346492"/>
                  <a:pt x="631728" y="2012014"/>
                  <a:pt x="631728" y="1599415"/>
                </a:cubicBezTo>
                <a:cubicBezTo>
                  <a:pt x="631728" y="1186816"/>
                  <a:pt x="966206" y="852338"/>
                  <a:pt x="1378805" y="852338"/>
                </a:cubicBezTo>
                <a:close/>
                <a:moveTo>
                  <a:pt x="1378805" y="0"/>
                </a:moveTo>
                <a:lnTo>
                  <a:pt x="2757610" y="804506"/>
                </a:lnTo>
                <a:lnTo>
                  <a:pt x="2757610" y="1428144"/>
                </a:lnTo>
                <a:lnTo>
                  <a:pt x="2414669" y="1428144"/>
                </a:lnTo>
                <a:lnTo>
                  <a:pt x="2410539" y="1387173"/>
                </a:lnTo>
                <a:cubicBezTo>
                  <a:pt x="2312339" y="907279"/>
                  <a:pt x="1887729" y="546285"/>
                  <a:pt x="1378805" y="546285"/>
                </a:cubicBezTo>
                <a:cubicBezTo>
                  <a:pt x="869880" y="546285"/>
                  <a:pt x="445271" y="907279"/>
                  <a:pt x="347071" y="1387173"/>
                </a:cubicBezTo>
                <a:lnTo>
                  <a:pt x="342940" y="1428144"/>
                </a:lnTo>
                <a:lnTo>
                  <a:pt x="0" y="1428144"/>
                </a:lnTo>
                <a:lnTo>
                  <a:pt x="0" y="80450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45" name="HDInsight Text Group"/>
          <p:cNvGrpSpPr/>
          <p:nvPr/>
        </p:nvGrpSpPr>
        <p:grpSpPr>
          <a:xfrm>
            <a:off x="391487" y="2704448"/>
            <a:ext cx="1048808" cy="307930"/>
            <a:chOff x="11088945" y="2344331"/>
            <a:chExt cx="1081030" cy="307930"/>
          </a:xfrm>
        </p:grpSpPr>
        <p:sp>
          <p:nvSpPr>
            <p:cNvPr id="46" name="HDInsight Count"/>
            <p:cNvSpPr txBox="1"/>
            <p:nvPr/>
          </p:nvSpPr>
          <p:spPr>
            <a:xfrm>
              <a:off x="1108895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47" name="HDInsight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HDINSIGHT</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48" name="HDInsight Icon"/>
          <p:cNvSpPr>
            <a:spLocks noChangeAspect="1"/>
          </p:cNvSpPr>
          <p:nvPr/>
        </p:nvSpPr>
        <p:spPr>
          <a:xfrm>
            <a:off x="97066" y="2732430"/>
            <a:ext cx="237969" cy="242750"/>
          </a:xfrm>
          <a:custGeom>
            <a:avLst/>
            <a:gdLst>
              <a:gd name="connsiteX0" fmla="*/ 1588738 w 4072037"/>
              <a:gd name="connsiteY0" fmla="*/ 3292794 h 4153852"/>
              <a:gd name="connsiteX1" fmla="*/ 1933251 w 4072037"/>
              <a:gd name="connsiteY1" fmla="*/ 3292794 h 4153852"/>
              <a:gd name="connsiteX2" fmla="*/ 1933251 w 4072037"/>
              <a:gd name="connsiteY2" fmla="*/ 3526474 h 4153852"/>
              <a:gd name="connsiteX3" fmla="*/ 1588738 w 4072037"/>
              <a:gd name="connsiteY3" fmla="*/ 3526474 h 4153852"/>
              <a:gd name="connsiteX4" fmla="*/ 1038478 w 4072037"/>
              <a:gd name="connsiteY4" fmla="*/ 2835594 h 4153852"/>
              <a:gd name="connsiteX5" fmla="*/ 1365218 w 4072037"/>
              <a:gd name="connsiteY5" fmla="*/ 2835594 h 4153852"/>
              <a:gd name="connsiteX6" fmla="*/ 1365218 w 4072037"/>
              <a:gd name="connsiteY6" fmla="*/ 3069274 h 4153852"/>
              <a:gd name="connsiteX7" fmla="*/ 840634 w 4072037"/>
              <a:gd name="connsiteY7" fmla="*/ 3069274 h 4153852"/>
              <a:gd name="connsiteX8" fmla="*/ 2156771 w 4072037"/>
              <a:gd name="connsiteY8" fmla="*/ 2378394 h 4153852"/>
              <a:gd name="connsiteX9" fmla="*/ 2375211 w 4072037"/>
              <a:gd name="connsiteY9" fmla="*/ 2378394 h 4153852"/>
              <a:gd name="connsiteX10" fmla="*/ 2375211 w 4072037"/>
              <a:gd name="connsiteY10" fmla="*/ 3069274 h 4153852"/>
              <a:gd name="connsiteX11" fmla="*/ 2156771 w 4072037"/>
              <a:gd name="connsiteY11" fmla="*/ 3069274 h 4153852"/>
              <a:gd name="connsiteX12" fmla="*/ 1425564 w 4072037"/>
              <a:gd name="connsiteY12" fmla="*/ 2378394 h 4153852"/>
              <a:gd name="connsiteX13" fmla="*/ 1933251 w 4072037"/>
              <a:gd name="connsiteY13" fmla="*/ 2378394 h 4153852"/>
              <a:gd name="connsiteX14" fmla="*/ 1933251 w 4072037"/>
              <a:gd name="connsiteY14" fmla="*/ 3069274 h 4153852"/>
              <a:gd name="connsiteX15" fmla="*/ 1588738 w 4072037"/>
              <a:gd name="connsiteY15" fmla="*/ 3069274 h 4153852"/>
              <a:gd name="connsiteX16" fmla="*/ 1588738 w 4072037"/>
              <a:gd name="connsiteY16" fmla="*/ 2612074 h 4153852"/>
              <a:gd name="connsiteX17" fmla="*/ 1587811 w 4072037"/>
              <a:gd name="connsiteY17" fmla="*/ 2612074 h 4153852"/>
              <a:gd name="connsiteX18" fmla="*/ 1365218 w 4072037"/>
              <a:gd name="connsiteY18" fmla="*/ 2612074 h 4153852"/>
              <a:gd name="connsiteX19" fmla="*/ 1227720 w 4072037"/>
              <a:gd name="connsiteY19" fmla="*/ 2612074 h 4153852"/>
              <a:gd name="connsiteX20" fmla="*/ 3539294 w 4072037"/>
              <a:gd name="connsiteY20" fmla="*/ 1958529 h 4153852"/>
              <a:gd name="connsiteX21" fmla="*/ 4072037 w 4072037"/>
              <a:gd name="connsiteY21" fmla="*/ 2267521 h 4153852"/>
              <a:gd name="connsiteX22" fmla="*/ 3539294 w 4072037"/>
              <a:gd name="connsiteY22" fmla="*/ 2576512 h 4153852"/>
              <a:gd name="connsiteX23" fmla="*/ 3539294 w 4072037"/>
              <a:gd name="connsiteY23" fmla="*/ 2378963 h 4153852"/>
              <a:gd name="connsiteX24" fmla="*/ 3175311 w 4072037"/>
              <a:gd name="connsiteY24" fmla="*/ 2378963 h 4153852"/>
              <a:gd name="connsiteX25" fmla="*/ 3175311 w 4072037"/>
              <a:gd name="connsiteY25" fmla="*/ 3638862 h 4153852"/>
              <a:gd name="connsiteX26" fmla="*/ 3175311 w 4072037"/>
              <a:gd name="connsiteY26" fmla="*/ 3669236 h 4153852"/>
              <a:gd name="connsiteX27" fmla="*/ 3165871 w 4072037"/>
              <a:gd name="connsiteY27" fmla="*/ 3669236 h 4153852"/>
              <a:gd name="connsiteX28" fmla="*/ 1587656 w 4072037"/>
              <a:gd name="connsiteY28" fmla="*/ 4153852 h 4153852"/>
              <a:gd name="connsiteX29" fmla="*/ 9441 w 4072037"/>
              <a:gd name="connsiteY29" fmla="*/ 3669236 h 4153852"/>
              <a:gd name="connsiteX30" fmla="*/ 0 w 4072037"/>
              <a:gd name="connsiteY30" fmla="*/ 3669236 h 4153852"/>
              <a:gd name="connsiteX31" fmla="*/ 0 w 4072037"/>
              <a:gd name="connsiteY31" fmla="*/ 3638862 h 4153852"/>
              <a:gd name="connsiteX32" fmla="*/ 0 w 4072037"/>
              <a:gd name="connsiteY32" fmla="*/ 2835594 h 4153852"/>
              <a:gd name="connsiteX33" fmla="*/ 745607 w 4072037"/>
              <a:gd name="connsiteY33" fmla="*/ 2835594 h 4153852"/>
              <a:gd name="connsiteX34" fmla="*/ 564990 w 4072037"/>
              <a:gd name="connsiteY34" fmla="*/ 3048928 h 4153852"/>
              <a:gd name="connsiteX35" fmla="*/ 565533 w 4072037"/>
              <a:gd name="connsiteY35" fmla="*/ 3049388 h 4153852"/>
              <a:gd name="connsiteX36" fmla="*/ 358375 w 4072037"/>
              <a:gd name="connsiteY36" fmla="*/ 3294070 h 4153852"/>
              <a:gd name="connsiteX37" fmla="*/ 650312 w 4072037"/>
              <a:gd name="connsiteY37" fmla="*/ 3294070 h 4153852"/>
              <a:gd name="connsiteX38" fmla="*/ 651392 w 4072037"/>
              <a:gd name="connsiteY38" fmla="*/ 3292794 h 4153852"/>
              <a:gd name="connsiteX39" fmla="*/ 1365218 w 4072037"/>
              <a:gd name="connsiteY39" fmla="*/ 3292794 h 4153852"/>
              <a:gd name="connsiteX40" fmla="*/ 1365218 w 4072037"/>
              <a:gd name="connsiteY40" fmla="*/ 3526474 h 4153852"/>
              <a:gd name="connsiteX41" fmla="*/ 1361751 w 4072037"/>
              <a:gd name="connsiteY41" fmla="*/ 3526474 h 4153852"/>
              <a:gd name="connsiteX42" fmla="*/ 1361751 w 4072037"/>
              <a:gd name="connsiteY42" fmla="*/ 3749994 h 4153852"/>
              <a:gd name="connsiteX43" fmla="*/ 1365218 w 4072037"/>
              <a:gd name="connsiteY43" fmla="*/ 3749994 h 4153852"/>
              <a:gd name="connsiteX44" fmla="*/ 1588738 w 4072037"/>
              <a:gd name="connsiteY44" fmla="*/ 3749994 h 4153852"/>
              <a:gd name="connsiteX45" fmla="*/ 1933251 w 4072037"/>
              <a:gd name="connsiteY45" fmla="*/ 3749994 h 4153852"/>
              <a:gd name="connsiteX46" fmla="*/ 2156771 w 4072037"/>
              <a:gd name="connsiteY46" fmla="*/ 3749994 h 4153852"/>
              <a:gd name="connsiteX47" fmla="*/ 2156771 w 4072037"/>
              <a:gd name="connsiteY47" fmla="*/ 3526474 h 4153852"/>
              <a:gd name="connsiteX48" fmla="*/ 2156771 w 4072037"/>
              <a:gd name="connsiteY48" fmla="*/ 3292794 h 4153852"/>
              <a:gd name="connsiteX49" fmla="*/ 2375211 w 4072037"/>
              <a:gd name="connsiteY49" fmla="*/ 3292794 h 4153852"/>
              <a:gd name="connsiteX50" fmla="*/ 2598731 w 4072037"/>
              <a:gd name="connsiteY50" fmla="*/ 3292794 h 4153852"/>
              <a:gd name="connsiteX51" fmla="*/ 2598731 w 4072037"/>
              <a:gd name="connsiteY51" fmla="*/ 3069274 h 4153852"/>
              <a:gd name="connsiteX52" fmla="*/ 2598731 w 4072037"/>
              <a:gd name="connsiteY52" fmla="*/ 2378394 h 4153852"/>
              <a:gd name="connsiteX53" fmla="*/ 3175311 w 4072037"/>
              <a:gd name="connsiteY53" fmla="*/ 2378394 h 4153852"/>
              <a:gd name="connsiteX54" fmla="*/ 3175311 w 4072037"/>
              <a:gd name="connsiteY54" fmla="*/ 2156077 h 4153852"/>
              <a:gd name="connsiteX55" fmla="*/ 3539294 w 4072037"/>
              <a:gd name="connsiteY55" fmla="*/ 2156077 h 4153852"/>
              <a:gd name="connsiteX56" fmla="*/ 1933251 w 4072037"/>
              <a:gd name="connsiteY56" fmla="*/ 1778749 h 4153852"/>
              <a:gd name="connsiteX57" fmla="*/ 1933251 w 4072037"/>
              <a:gd name="connsiteY57" fmla="*/ 2154874 h 4153852"/>
              <a:gd name="connsiteX58" fmla="*/ 1614806 w 4072037"/>
              <a:gd name="connsiteY58" fmla="*/ 2154874 h 4153852"/>
              <a:gd name="connsiteX59" fmla="*/ 2156771 w 4072037"/>
              <a:gd name="connsiteY59" fmla="*/ 1776416 h 4153852"/>
              <a:gd name="connsiteX60" fmla="*/ 2375211 w 4072037"/>
              <a:gd name="connsiteY60" fmla="*/ 1776416 h 4153852"/>
              <a:gd name="connsiteX61" fmla="*/ 2375211 w 4072037"/>
              <a:gd name="connsiteY61" fmla="*/ 2154874 h 4153852"/>
              <a:gd name="connsiteX62" fmla="*/ 2156771 w 4072037"/>
              <a:gd name="connsiteY62" fmla="*/ 2154874 h 4153852"/>
              <a:gd name="connsiteX63" fmla="*/ 719131 w 4072037"/>
              <a:gd name="connsiteY63" fmla="*/ 1776416 h 4153852"/>
              <a:gd name="connsiteX64" fmla="*/ 1642355 w 4072037"/>
              <a:gd name="connsiteY64" fmla="*/ 1776416 h 4153852"/>
              <a:gd name="connsiteX65" fmla="*/ 1321935 w 4072037"/>
              <a:gd name="connsiteY65" fmla="*/ 2154874 h 4153852"/>
              <a:gd name="connsiteX66" fmla="*/ 719131 w 4072037"/>
              <a:gd name="connsiteY66" fmla="*/ 2154874 h 4153852"/>
              <a:gd name="connsiteX67" fmla="*/ 1587656 w 4072037"/>
              <a:gd name="connsiteY67" fmla="*/ 203080 h 4153852"/>
              <a:gd name="connsiteX68" fmla="*/ 445989 w 4072037"/>
              <a:gd name="connsiteY68" fmla="*/ 573403 h 4153852"/>
              <a:gd name="connsiteX69" fmla="*/ 1587656 w 4072037"/>
              <a:gd name="connsiteY69" fmla="*/ 943727 h 4153852"/>
              <a:gd name="connsiteX70" fmla="*/ 2729323 w 4072037"/>
              <a:gd name="connsiteY70" fmla="*/ 573403 h 4153852"/>
              <a:gd name="connsiteX71" fmla="*/ 1587656 w 4072037"/>
              <a:gd name="connsiteY71" fmla="*/ 203080 h 4153852"/>
              <a:gd name="connsiteX72" fmla="*/ 1587656 w 4072037"/>
              <a:gd name="connsiteY72" fmla="*/ 0 h 4153852"/>
              <a:gd name="connsiteX73" fmla="*/ 3175311 w 4072037"/>
              <a:gd name="connsiteY73" fmla="*/ 514990 h 4153852"/>
              <a:gd name="connsiteX74" fmla="*/ 3175311 w 4072037"/>
              <a:gd name="connsiteY74" fmla="*/ 2154874 h 4153852"/>
              <a:gd name="connsiteX75" fmla="*/ 2598731 w 4072037"/>
              <a:gd name="connsiteY75" fmla="*/ 2154874 h 4153852"/>
              <a:gd name="connsiteX76" fmla="*/ 2598731 w 4072037"/>
              <a:gd name="connsiteY76" fmla="*/ 1776416 h 4153852"/>
              <a:gd name="connsiteX77" fmla="*/ 2598731 w 4072037"/>
              <a:gd name="connsiteY77" fmla="*/ 1552896 h 4153852"/>
              <a:gd name="connsiteX78" fmla="*/ 2375211 w 4072037"/>
              <a:gd name="connsiteY78" fmla="*/ 1552896 h 4153852"/>
              <a:gd name="connsiteX79" fmla="*/ 2156771 w 4072037"/>
              <a:gd name="connsiteY79" fmla="*/ 1552896 h 4153852"/>
              <a:gd name="connsiteX80" fmla="*/ 2156771 w 4072037"/>
              <a:gd name="connsiteY80" fmla="*/ 1514742 h 4153852"/>
              <a:gd name="connsiteX81" fmla="*/ 2157289 w 4072037"/>
              <a:gd name="connsiteY81" fmla="*/ 1514130 h 4153852"/>
              <a:gd name="connsiteX82" fmla="*/ 2157289 w 4072037"/>
              <a:gd name="connsiteY82" fmla="*/ 1168211 h 4153852"/>
              <a:gd name="connsiteX83" fmla="*/ 2156323 w 4072037"/>
              <a:gd name="connsiteY83" fmla="*/ 1169352 h 4153852"/>
              <a:gd name="connsiteX84" fmla="*/ 2156321 w 4072037"/>
              <a:gd name="connsiteY84" fmla="*/ 1169352 h 4153852"/>
              <a:gd name="connsiteX85" fmla="*/ 1933251 w 4072037"/>
              <a:gd name="connsiteY85" fmla="*/ 1432826 h 4153852"/>
              <a:gd name="connsiteX86" fmla="*/ 1933251 w 4072037"/>
              <a:gd name="connsiteY86" fmla="*/ 1432829 h 4153852"/>
              <a:gd name="connsiteX87" fmla="*/ 1831597 w 4072037"/>
              <a:gd name="connsiteY87" fmla="*/ 1552896 h 4153852"/>
              <a:gd name="connsiteX88" fmla="*/ 719131 w 4072037"/>
              <a:gd name="connsiteY88" fmla="*/ 1552896 h 4153852"/>
              <a:gd name="connsiteX89" fmla="*/ 495611 w 4072037"/>
              <a:gd name="connsiteY89" fmla="*/ 1552896 h 4153852"/>
              <a:gd name="connsiteX90" fmla="*/ 495611 w 4072037"/>
              <a:gd name="connsiteY90" fmla="*/ 1776416 h 4153852"/>
              <a:gd name="connsiteX91" fmla="*/ 495611 w 4072037"/>
              <a:gd name="connsiteY91" fmla="*/ 2154874 h 4153852"/>
              <a:gd name="connsiteX92" fmla="*/ 495611 w 4072037"/>
              <a:gd name="connsiteY92" fmla="*/ 2378394 h 4153852"/>
              <a:gd name="connsiteX93" fmla="*/ 719131 w 4072037"/>
              <a:gd name="connsiteY93" fmla="*/ 2378394 h 4153852"/>
              <a:gd name="connsiteX94" fmla="*/ 1132693 w 4072037"/>
              <a:gd name="connsiteY94" fmla="*/ 2378394 h 4153852"/>
              <a:gd name="connsiteX95" fmla="*/ 934849 w 4072037"/>
              <a:gd name="connsiteY95" fmla="*/ 2612074 h 4153852"/>
              <a:gd name="connsiteX96" fmla="*/ 0 w 4072037"/>
              <a:gd name="connsiteY96" fmla="*/ 2612074 h 4153852"/>
              <a:gd name="connsiteX97" fmla="*/ 0 w 4072037"/>
              <a:gd name="connsiteY97" fmla="*/ 514990 h 4153852"/>
              <a:gd name="connsiteX98" fmla="*/ 1587656 w 4072037"/>
              <a:gd name="connsiteY98" fmla="*/ 0 h 41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072037" h="4153852">
                <a:moveTo>
                  <a:pt x="1588738" y="3292794"/>
                </a:moveTo>
                <a:lnTo>
                  <a:pt x="1933251" y="3292794"/>
                </a:lnTo>
                <a:lnTo>
                  <a:pt x="1933251" y="3526474"/>
                </a:lnTo>
                <a:lnTo>
                  <a:pt x="1588738" y="3526474"/>
                </a:lnTo>
                <a:close/>
                <a:moveTo>
                  <a:pt x="1038478" y="2835594"/>
                </a:moveTo>
                <a:lnTo>
                  <a:pt x="1365218" y="2835594"/>
                </a:lnTo>
                <a:lnTo>
                  <a:pt x="1365218" y="3069274"/>
                </a:lnTo>
                <a:lnTo>
                  <a:pt x="840634" y="3069274"/>
                </a:lnTo>
                <a:close/>
                <a:moveTo>
                  <a:pt x="2156771" y="2378394"/>
                </a:moveTo>
                <a:lnTo>
                  <a:pt x="2375211" y="2378394"/>
                </a:lnTo>
                <a:lnTo>
                  <a:pt x="2375211" y="3069274"/>
                </a:lnTo>
                <a:lnTo>
                  <a:pt x="2156771" y="3069274"/>
                </a:lnTo>
                <a:close/>
                <a:moveTo>
                  <a:pt x="1425564" y="2378394"/>
                </a:moveTo>
                <a:lnTo>
                  <a:pt x="1933251" y="2378394"/>
                </a:lnTo>
                <a:lnTo>
                  <a:pt x="1933251" y="3069274"/>
                </a:lnTo>
                <a:lnTo>
                  <a:pt x="1588738" y="3069274"/>
                </a:lnTo>
                <a:lnTo>
                  <a:pt x="1588738" y="2612074"/>
                </a:lnTo>
                <a:lnTo>
                  <a:pt x="1587811" y="2612074"/>
                </a:lnTo>
                <a:lnTo>
                  <a:pt x="1365218" y="2612074"/>
                </a:lnTo>
                <a:lnTo>
                  <a:pt x="1227720" y="2612074"/>
                </a:lnTo>
                <a:close/>
                <a:moveTo>
                  <a:pt x="3539294" y="1958529"/>
                </a:moveTo>
                <a:lnTo>
                  <a:pt x="4072037" y="2267521"/>
                </a:lnTo>
                <a:lnTo>
                  <a:pt x="3539294" y="2576512"/>
                </a:lnTo>
                <a:lnTo>
                  <a:pt x="3539294" y="2378963"/>
                </a:lnTo>
                <a:lnTo>
                  <a:pt x="3175311" y="2378963"/>
                </a:lnTo>
                <a:lnTo>
                  <a:pt x="3175311" y="3638862"/>
                </a:lnTo>
                <a:lnTo>
                  <a:pt x="3175311" y="3669236"/>
                </a:lnTo>
                <a:lnTo>
                  <a:pt x="3165871" y="3669236"/>
                </a:lnTo>
                <a:cubicBezTo>
                  <a:pt x="3122109" y="3940150"/>
                  <a:pt x="2431821" y="4153852"/>
                  <a:pt x="1587656" y="4153852"/>
                </a:cubicBezTo>
                <a:cubicBezTo>
                  <a:pt x="743490" y="4153852"/>
                  <a:pt x="53206" y="3940150"/>
                  <a:pt x="9441" y="3669236"/>
                </a:cubicBezTo>
                <a:lnTo>
                  <a:pt x="0" y="3669236"/>
                </a:lnTo>
                <a:lnTo>
                  <a:pt x="0" y="3638862"/>
                </a:lnTo>
                <a:lnTo>
                  <a:pt x="0" y="2835594"/>
                </a:lnTo>
                <a:lnTo>
                  <a:pt x="745607" y="2835594"/>
                </a:lnTo>
                <a:lnTo>
                  <a:pt x="564990" y="3048928"/>
                </a:lnTo>
                <a:lnTo>
                  <a:pt x="565533" y="3049388"/>
                </a:lnTo>
                <a:lnTo>
                  <a:pt x="358375" y="3294070"/>
                </a:lnTo>
                <a:lnTo>
                  <a:pt x="650312" y="3294070"/>
                </a:lnTo>
                <a:lnTo>
                  <a:pt x="651392" y="3292794"/>
                </a:lnTo>
                <a:lnTo>
                  <a:pt x="1365218" y="3292794"/>
                </a:lnTo>
                <a:lnTo>
                  <a:pt x="1365218" y="3526474"/>
                </a:lnTo>
                <a:lnTo>
                  <a:pt x="1361751" y="3526474"/>
                </a:lnTo>
                <a:lnTo>
                  <a:pt x="1361751" y="3749994"/>
                </a:lnTo>
                <a:lnTo>
                  <a:pt x="1365218" y="3749994"/>
                </a:lnTo>
                <a:lnTo>
                  <a:pt x="1588738" y="3749994"/>
                </a:lnTo>
                <a:lnTo>
                  <a:pt x="1933251" y="3749994"/>
                </a:lnTo>
                <a:lnTo>
                  <a:pt x="2156771" y="3749994"/>
                </a:lnTo>
                <a:lnTo>
                  <a:pt x="2156771" y="3526474"/>
                </a:lnTo>
                <a:lnTo>
                  <a:pt x="2156771" y="3292794"/>
                </a:lnTo>
                <a:lnTo>
                  <a:pt x="2375211" y="3292794"/>
                </a:lnTo>
                <a:lnTo>
                  <a:pt x="2598731" y="3292794"/>
                </a:lnTo>
                <a:lnTo>
                  <a:pt x="2598731" y="3069274"/>
                </a:lnTo>
                <a:lnTo>
                  <a:pt x="2598731" y="2378394"/>
                </a:lnTo>
                <a:lnTo>
                  <a:pt x="3175311" y="2378394"/>
                </a:lnTo>
                <a:lnTo>
                  <a:pt x="3175311" y="2156077"/>
                </a:lnTo>
                <a:lnTo>
                  <a:pt x="3539294" y="2156077"/>
                </a:lnTo>
                <a:close/>
                <a:moveTo>
                  <a:pt x="1933251" y="1778749"/>
                </a:moveTo>
                <a:lnTo>
                  <a:pt x="1933251" y="2154874"/>
                </a:lnTo>
                <a:lnTo>
                  <a:pt x="1614806" y="2154874"/>
                </a:lnTo>
                <a:close/>
                <a:moveTo>
                  <a:pt x="2156771" y="1776416"/>
                </a:moveTo>
                <a:lnTo>
                  <a:pt x="2375211" y="1776416"/>
                </a:lnTo>
                <a:lnTo>
                  <a:pt x="2375211" y="2154874"/>
                </a:lnTo>
                <a:lnTo>
                  <a:pt x="2156771" y="2154874"/>
                </a:lnTo>
                <a:close/>
                <a:moveTo>
                  <a:pt x="719131" y="1776416"/>
                </a:moveTo>
                <a:lnTo>
                  <a:pt x="1642355" y="1776416"/>
                </a:lnTo>
                <a:lnTo>
                  <a:pt x="1321935" y="2154874"/>
                </a:lnTo>
                <a:lnTo>
                  <a:pt x="719131" y="2154874"/>
                </a:lnTo>
                <a:close/>
                <a:moveTo>
                  <a:pt x="1587656" y="203080"/>
                </a:moveTo>
                <a:cubicBezTo>
                  <a:pt x="957130" y="203080"/>
                  <a:pt x="445989" y="368879"/>
                  <a:pt x="445989" y="573403"/>
                </a:cubicBezTo>
                <a:cubicBezTo>
                  <a:pt x="445989" y="777928"/>
                  <a:pt x="957130" y="943727"/>
                  <a:pt x="1587656" y="943727"/>
                </a:cubicBezTo>
                <a:cubicBezTo>
                  <a:pt x="2218182" y="943727"/>
                  <a:pt x="2729323" y="777928"/>
                  <a:pt x="2729323" y="573403"/>
                </a:cubicBezTo>
                <a:cubicBezTo>
                  <a:pt x="2729323" y="368879"/>
                  <a:pt x="2218182" y="203080"/>
                  <a:pt x="1587656" y="203080"/>
                </a:cubicBezTo>
                <a:close/>
                <a:moveTo>
                  <a:pt x="1587656" y="0"/>
                </a:moveTo>
                <a:cubicBezTo>
                  <a:pt x="2464494" y="0"/>
                  <a:pt x="3175311" y="230568"/>
                  <a:pt x="3175311" y="514990"/>
                </a:cubicBezTo>
                <a:lnTo>
                  <a:pt x="3175311" y="2154874"/>
                </a:lnTo>
                <a:lnTo>
                  <a:pt x="2598731" y="2154874"/>
                </a:lnTo>
                <a:lnTo>
                  <a:pt x="2598731" y="1776416"/>
                </a:lnTo>
                <a:lnTo>
                  <a:pt x="2598731" y="1552896"/>
                </a:lnTo>
                <a:lnTo>
                  <a:pt x="2375211" y="1552896"/>
                </a:lnTo>
                <a:lnTo>
                  <a:pt x="2156771" y="1552896"/>
                </a:lnTo>
                <a:lnTo>
                  <a:pt x="2156771" y="1514742"/>
                </a:lnTo>
                <a:lnTo>
                  <a:pt x="2157289" y="1514130"/>
                </a:lnTo>
                <a:lnTo>
                  <a:pt x="2157289" y="1168211"/>
                </a:lnTo>
                <a:lnTo>
                  <a:pt x="2156323" y="1169352"/>
                </a:lnTo>
                <a:lnTo>
                  <a:pt x="2156321" y="1169352"/>
                </a:lnTo>
                <a:lnTo>
                  <a:pt x="1933251" y="1432826"/>
                </a:lnTo>
                <a:lnTo>
                  <a:pt x="1933251" y="1432829"/>
                </a:lnTo>
                <a:lnTo>
                  <a:pt x="1831597" y="1552896"/>
                </a:lnTo>
                <a:lnTo>
                  <a:pt x="719131" y="1552896"/>
                </a:lnTo>
                <a:lnTo>
                  <a:pt x="495611" y="1552896"/>
                </a:lnTo>
                <a:lnTo>
                  <a:pt x="495611" y="1776416"/>
                </a:lnTo>
                <a:lnTo>
                  <a:pt x="495611" y="2154874"/>
                </a:lnTo>
                <a:lnTo>
                  <a:pt x="495611" y="2378394"/>
                </a:lnTo>
                <a:lnTo>
                  <a:pt x="719131" y="2378394"/>
                </a:lnTo>
                <a:lnTo>
                  <a:pt x="1132693" y="2378394"/>
                </a:lnTo>
                <a:lnTo>
                  <a:pt x="934849" y="2612074"/>
                </a:lnTo>
                <a:lnTo>
                  <a:pt x="0" y="2612074"/>
                </a:lnTo>
                <a:lnTo>
                  <a:pt x="0" y="514990"/>
                </a:lnTo>
                <a:cubicBezTo>
                  <a:pt x="0" y="230568"/>
                  <a:pt x="710817" y="0"/>
                  <a:pt x="15876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49" name="Storage Text Group"/>
          <p:cNvGrpSpPr/>
          <p:nvPr/>
        </p:nvGrpSpPr>
        <p:grpSpPr>
          <a:xfrm>
            <a:off x="391496" y="2344331"/>
            <a:ext cx="1048804" cy="307930"/>
            <a:chOff x="11090909" y="2344331"/>
            <a:chExt cx="1081025" cy="307930"/>
          </a:xfrm>
        </p:grpSpPr>
        <p:sp>
          <p:nvSpPr>
            <p:cNvPr id="50" name="Storage Count"/>
            <p:cNvSpPr txBox="1"/>
            <p:nvPr/>
          </p:nvSpPr>
          <p:spPr>
            <a:xfrm>
              <a:off x="11090909"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9</a:t>
              </a:r>
              <a:endParaRPr lang="en-US" sz="650" dirty="0">
                <a:solidFill>
                  <a:srgbClr val="FFFFFF"/>
                </a:solidFill>
                <a:latin typeface="Segoe UI" panose="020B0502040204020203" pitchFamily="34" charset="0"/>
                <a:cs typeface="Segoe UI" panose="020B0502040204020203" pitchFamily="34" charset="0"/>
              </a:endParaRPr>
            </a:p>
          </p:txBody>
        </p:sp>
        <p:sp>
          <p:nvSpPr>
            <p:cNvPr id="51" name="Storage Name"/>
            <p:cNvSpPr txBox="1"/>
            <p:nvPr/>
          </p:nvSpPr>
          <p:spPr>
            <a:xfrm>
              <a:off x="11090909"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STORAGE</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52" name="Storage Icon"/>
          <p:cNvSpPr>
            <a:spLocks noChangeAspect="1"/>
          </p:cNvSpPr>
          <p:nvPr/>
        </p:nvSpPr>
        <p:spPr>
          <a:xfrm>
            <a:off x="93787" y="2387873"/>
            <a:ext cx="244527" cy="202927"/>
          </a:xfrm>
          <a:custGeom>
            <a:avLst/>
            <a:gdLst>
              <a:gd name="connsiteX0" fmla="*/ 2252121 w 3083700"/>
              <a:gd name="connsiteY0" fmla="*/ 2007454 h 2559086"/>
              <a:gd name="connsiteX1" fmla="*/ 2252121 w 3083700"/>
              <a:gd name="connsiteY1" fmla="*/ 2359879 h 2559086"/>
              <a:gd name="connsiteX2" fmla="*/ 2878866 w 3083700"/>
              <a:gd name="connsiteY2" fmla="*/ 2359879 h 2559086"/>
              <a:gd name="connsiteX3" fmla="*/ 2878866 w 3083700"/>
              <a:gd name="connsiteY3" fmla="*/ 2007454 h 2559086"/>
              <a:gd name="connsiteX4" fmla="*/ 1569692 w 3083700"/>
              <a:gd name="connsiteY4" fmla="*/ 2007454 h 2559086"/>
              <a:gd name="connsiteX5" fmla="*/ 1569692 w 3083700"/>
              <a:gd name="connsiteY5" fmla="*/ 2359879 h 2559086"/>
              <a:gd name="connsiteX6" fmla="*/ 2196437 w 3083700"/>
              <a:gd name="connsiteY6" fmla="*/ 2359879 h 2559086"/>
              <a:gd name="connsiteX7" fmla="*/ 2196437 w 3083700"/>
              <a:gd name="connsiteY7" fmla="*/ 2007454 h 2559086"/>
              <a:gd name="connsiteX8" fmla="*/ 887263 w 3083700"/>
              <a:gd name="connsiteY8" fmla="*/ 2007454 h 2559086"/>
              <a:gd name="connsiteX9" fmla="*/ 887263 w 3083700"/>
              <a:gd name="connsiteY9" fmla="*/ 2359879 h 2559086"/>
              <a:gd name="connsiteX10" fmla="*/ 1514008 w 3083700"/>
              <a:gd name="connsiteY10" fmla="*/ 2359879 h 2559086"/>
              <a:gd name="connsiteX11" fmla="*/ 1514008 w 3083700"/>
              <a:gd name="connsiteY11" fmla="*/ 2007454 h 2559086"/>
              <a:gd name="connsiteX12" fmla="*/ 204834 w 3083700"/>
              <a:gd name="connsiteY12" fmla="*/ 2007454 h 2559086"/>
              <a:gd name="connsiteX13" fmla="*/ 204834 w 3083700"/>
              <a:gd name="connsiteY13" fmla="*/ 2359879 h 2559086"/>
              <a:gd name="connsiteX14" fmla="*/ 831579 w 3083700"/>
              <a:gd name="connsiteY14" fmla="*/ 2359879 h 2559086"/>
              <a:gd name="connsiteX15" fmla="*/ 831579 w 3083700"/>
              <a:gd name="connsiteY15" fmla="*/ 2007454 h 2559086"/>
              <a:gd name="connsiteX16" fmla="*/ 2252121 w 3083700"/>
              <a:gd name="connsiteY16" fmla="*/ 1570202 h 2559086"/>
              <a:gd name="connsiteX17" fmla="*/ 2252121 w 3083700"/>
              <a:gd name="connsiteY17" fmla="*/ 1922627 h 2559086"/>
              <a:gd name="connsiteX18" fmla="*/ 2878866 w 3083700"/>
              <a:gd name="connsiteY18" fmla="*/ 1922627 h 2559086"/>
              <a:gd name="connsiteX19" fmla="*/ 2878866 w 3083700"/>
              <a:gd name="connsiteY19" fmla="*/ 1570202 h 2559086"/>
              <a:gd name="connsiteX20" fmla="*/ 1569692 w 3083700"/>
              <a:gd name="connsiteY20" fmla="*/ 1570202 h 2559086"/>
              <a:gd name="connsiteX21" fmla="*/ 1569692 w 3083700"/>
              <a:gd name="connsiteY21" fmla="*/ 1922627 h 2559086"/>
              <a:gd name="connsiteX22" fmla="*/ 2196437 w 3083700"/>
              <a:gd name="connsiteY22" fmla="*/ 1922627 h 2559086"/>
              <a:gd name="connsiteX23" fmla="*/ 2196437 w 3083700"/>
              <a:gd name="connsiteY23" fmla="*/ 1570202 h 2559086"/>
              <a:gd name="connsiteX24" fmla="*/ 887263 w 3083700"/>
              <a:gd name="connsiteY24" fmla="*/ 1570202 h 2559086"/>
              <a:gd name="connsiteX25" fmla="*/ 887263 w 3083700"/>
              <a:gd name="connsiteY25" fmla="*/ 1922627 h 2559086"/>
              <a:gd name="connsiteX26" fmla="*/ 1514008 w 3083700"/>
              <a:gd name="connsiteY26" fmla="*/ 1922627 h 2559086"/>
              <a:gd name="connsiteX27" fmla="*/ 1514008 w 3083700"/>
              <a:gd name="connsiteY27" fmla="*/ 1570202 h 2559086"/>
              <a:gd name="connsiteX28" fmla="*/ 204834 w 3083700"/>
              <a:gd name="connsiteY28" fmla="*/ 1570202 h 2559086"/>
              <a:gd name="connsiteX29" fmla="*/ 204834 w 3083700"/>
              <a:gd name="connsiteY29" fmla="*/ 1922627 h 2559086"/>
              <a:gd name="connsiteX30" fmla="*/ 831579 w 3083700"/>
              <a:gd name="connsiteY30" fmla="*/ 1922627 h 2559086"/>
              <a:gd name="connsiteX31" fmla="*/ 831579 w 3083700"/>
              <a:gd name="connsiteY31" fmla="*/ 1570202 h 2559086"/>
              <a:gd name="connsiteX32" fmla="*/ 2252121 w 3083700"/>
              <a:gd name="connsiteY32" fmla="*/ 1132950 h 2559086"/>
              <a:gd name="connsiteX33" fmla="*/ 2252121 w 3083700"/>
              <a:gd name="connsiteY33" fmla="*/ 1485375 h 2559086"/>
              <a:gd name="connsiteX34" fmla="*/ 2878866 w 3083700"/>
              <a:gd name="connsiteY34" fmla="*/ 1485375 h 2559086"/>
              <a:gd name="connsiteX35" fmla="*/ 2878866 w 3083700"/>
              <a:gd name="connsiteY35" fmla="*/ 1132950 h 2559086"/>
              <a:gd name="connsiteX36" fmla="*/ 1569692 w 3083700"/>
              <a:gd name="connsiteY36" fmla="*/ 1132950 h 2559086"/>
              <a:gd name="connsiteX37" fmla="*/ 1569692 w 3083700"/>
              <a:gd name="connsiteY37" fmla="*/ 1485375 h 2559086"/>
              <a:gd name="connsiteX38" fmla="*/ 2196437 w 3083700"/>
              <a:gd name="connsiteY38" fmla="*/ 1485375 h 2559086"/>
              <a:gd name="connsiteX39" fmla="*/ 2196437 w 3083700"/>
              <a:gd name="connsiteY39" fmla="*/ 1132950 h 2559086"/>
              <a:gd name="connsiteX40" fmla="*/ 887263 w 3083700"/>
              <a:gd name="connsiteY40" fmla="*/ 1132950 h 2559086"/>
              <a:gd name="connsiteX41" fmla="*/ 887263 w 3083700"/>
              <a:gd name="connsiteY41" fmla="*/ 1485375 h 2559086"/>
              <a:gd name="connsiteX42" fmla="*/ 1514008 w 3083700"/>
              <a:gd name="connsiteY42" fmla="*/ 1485375 h 2559086"/>
              <a:gd name="connsiteX43" fmla="*/ 1514008 w 3083700"/>
              <a:gd name="connsiteY43" fmla="*/ 1132950 h 2559086"/>
              <a:gd name="connsiteX44" fmla="*/ 204834 w 3083700"/>
              <a:gd name="connsiteY44" fmla="*/ 1132950 h 2559086"/>
              <a:gd name="connsiteX45" fmla="*/ 204834 w 3083700"/>
              <a:gd name="connsiteY45" fmla="*/ 1485375 h 2559086"/>
              <a:gd name="connsiteX46" fmla="*/ 831579 w 3083700"/>
              <a:gd name="connsiteY46" fmla="*/ 1485375 h 2559086"/>
              <a:gd name="connsiteX47" fmla="*/ 831579 w 3083700"/>
              <a:gd name="connsiteY47" fmla="*/ 1132950 h 2559086"/>
              <a:gd name="connsiteX48" fmla="*/ 2252121 w 3083700"/>
              <a:gd name="connsiteY48" fmla="*/ 695698 h 2559086"/>
              <a:gd name="connsiteX49" fmla="*/ 2252121 w 3083700"/>
              <a:gd name="connsiteY49" fmla="*/ 1048123 h 2559086"/>
              <a:gd name="connsiteX50" fmla="*/ 2878866 w 3083700"/>
              <a:gd name="connsiteY50" fmla="*/ 1048123 h 2559086"/>
              <a:gd name="connsiteX51" fmla="*/ 2878866 w 3083700"/>
              <a:gd name="connsiteY51" fmla="*/ 695698 h 2559086"/>
              <a:gd name="connsiteX52" fmla="*/ 1569692 w 3083700"/>
              <a:gd name="connsiteY52" fmla="*/ 695698 h 2559086"/>
              <a:gd name="connsiteX53" fmla="*/ 1569692 w 3083700"/>
              <a:gd name="connsiteY53" fmla="*/ 1048123 h 2559086"/>
              <a:gd name="connsiteX54" fmla="*/ 2196437 w 3083700"/>
              <a:gd name="connsiteY54" fmla="*/ 1048123 h 2559086"/>
              <a:gd name="connsiteX55" fmla="*/ 2196437 w 3083700"/>
              <a:gd name="connsiteY55" fmla="*/ 695698 h 2559086"/>
              <a:gd name="connsiteX56" fmla="*/ 887263 w 3083700"/>
              <a:gd name="connsiteY56" fmla="*/ 695698 h 2559086"/>
              <a:gd name="connsiteX57" fmla="*/ 887263 w 3083700"/>
              <a:gd name="connsiteY57" fmla="*/ 1048123 h 2559086"/>
              <a:gd name="connsiteX58" fmla="*/ 1514008 w 3083700"/>
              <a:gd name="connsiteY58" fmla="*/ 1048123 h 2559086"/>
              <a:gd name="connsiteX59" fmla="*/ 1514008 w 3083700"/>
              <a:gd name="connsiteY59" fmla="*/ 695698 h 2559086"/>
              <a:gd name="connsiteX60" fmla="*/ 204834 w 3083700"/>
              <a:gd name="connsiteY60" fmla="*/ 695698 h 2559086"/>
              <a:gd name="connsiteX61" fmla="*/ 204834 w 3083700"/>
              <a:gd name="connsiteY61" fmla="*/ 1048123 h 2559086"/>
              <a:gd name="connsiteX62" fmla="*/ 831579 w 3083700"/>
              <a:gd name="connsiteY62" fmla="*/ 1048123 h 2559086"/>
              <a:gd name="connsiteX63" fmla="*/ 831579 w 3083700"/>
              <a:gd name="connsiteY63" fmla="*/ 695698 h 2559086"/>
              <a:gd name="connsiteX64" fmla="*/ 130744 w 3083700"/>
              <a:gd name="connsiteY64" fmla="*/ 0 h 2559086"/>
              <a:gd name="connsiteX65" fmla="*/ 2952956 w 3083700"/>
              <a:gd name="connsiteY65" fmla="*/ 0 h 2559086"/>
              <a:gd name="connsiteX66" fmla="*/ 3083700 w 3083700"/>
              <a:gd name="connsiteY66" fmla="*/ 130744 h 2559086"/>
              <a:gd name="connsiteX67" fmla="*/ 3083700 w 3083700"/>
              <a:gd name="connsiteY67" fmla="*/ 2428342 h 2559086"/>
              <a:gd name="connsiteX68" fmla="*/ 2952956 w 3083700"/>
              <a:gd name="connsiteY68" fmla="*/ 2559086 h 2559086"/>
              <a:gd name="connsiteX69" fmla="*/ 130744 w 3083700"/>
              <a:gd name="connsiteY69" fmla="*/ 2559086 h 2559086"/>
              <a:gd name="connsiteX70" fmla="*/ 0 w 3083700"/>
              <a:gd name="connsiteY70" fmla="*/ 2428342 h 2559086"/>
              <a:gd name="connsiteX71" fmla="*/ 0 w 3083700"/>
              <a:gd name="connsiteY71" fmla="*/ 130744 h 2559086"/>
              <a:gd name="connsiteX72" fmla="*/ 130744 w 3083700"/>
              <a:gd name="connsiteY72" fmla="*/ 0 h 255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083700" h="2559086">
                <a:moveTo>
                  <a:pt x="2252121" y="2007454"/>
                </a:moveTo>
                <a:lnTo>
                  <a:pt x="2252121" y="2359879"/>
                </a:lnTo>
                <a:lnTo>
                  <a:pt x="2878866" y="2359879"/>
                </a:lnTo>
                <a:lnTo>
                  <a:pt x="2878866" y="2007454"/>
                </a:lnTo>
                <a:close/>
                <a:moveTo>
                  <a:pt x="1569692" y="2007454"/>
                </a:moveTo>
                <a:lnTo>
                  <a:pt x="1569692" y="2359879"/>
                </a:lnTo>
                <a:lnTo>
                  <a:pt x="2196437" y="2359879"/>
                </a:lnTo>
                <a:lnTo>
                  <a:pt x="2196437" y="2007454"/>
                </a:lnTo>
                <a:close/>
                <a:moveTo>
                  <a:pt x="887263" y="2007454"/>
                </a:moveTo>
                <a:lnTo>
                  <a:pt x="887263" y="2359879"/>
                </a:lnTo>
                <a:lnTo>
                  <a:pt x="1514008" y="2359879"/>
                </a:lnTo>
                <a:lnTo>
                  <a:pt x="1514008" y="2007454"/>
                </a:lnTo>
                <a:close/>
                <a:moveTo>
                  <a:pt x="204834" y="2007454"/>
                </a:moveTo>
                <a:lnTo>
                  <a:pt x="204834" y="2359879"/>
                </a:lnTo>
                <a:lnTo>
                  <a:pt x="831579" y="2359879"/>
                </a:lnTo>
                <a:lnTo>
                  <a:pt x="831579" y="2007454"/>
                </a:lnTo>
                <a:close/>
                <a:moveTo>
                  <a:pt x="2252121" y="1570202"/>
                </a:moveTo>
                <a:lnTo>
                  <a:pt x="2252121" y="1922627"/>
                </a:lnTo>
                <a:lnTo>
                  <a:pt x="2878866" y="1922627"/>
                </a:lnTo>
                <a:lnTo>
                  <a:pt x="2878866" y="1570202"/>
                </a:lnTo>
                <a:close/>
                <a:moveTo>
                  <a:pt x="1569692" y="1570202"/>
                </a:moveTo>
                <a:lnTo>
                  <a:pt x="1569692" y="1922627"/>
                </a:lnTo>
                <a:lnTo>
                  <a:pt x="2196437" y="1922627"/>
                </a:lnTo>
                <a:lnTo>
                  <a:pt x="2196437" y="1570202"/>
                </a:lnTo>
                <a:close/>
                <a:moveTo>
                  <a:pt x="887263" y="1570202"/>
                </a:moveTo>
                <a:lnTo>
                  <a:pt x="887263" y="1922627"/>
                </a:lnTo>
                <a:lnTo>
                  <a:pt x="1514008" y="1922627"/>
                </a:lnTo>
                <a:lnTo>
                  <a:pt x="1514008" y="1570202"/>
                </a:lnTo>
                <a:close/>
                <a:moveTo>
                  <a:pt x="204834" y="1570202"/>
                </a:moveTo>
                <a:lnTo>
                  <a:pt x="204834" y="1922627"/>
                </a:lnTo>
                <a:lnTo>
                  <a:pt x="831579" y="1922627"/>
                </a:lnTo>
                <a:lnTo>
                  <a:pt x="831579" y="1570202"/>
                </a:lnTo>
                <a:close/>
                <a:moveTo>
                  <a:pt x="2252121" y="1132950"/>
                </a:moveTo>
                <a:lnTo>
                  <a:pt x="2252121" y="1485375"/>
                </a:lnTo>
                <a:lnTo>
                  <a:pt x="2878866" y="1485375"/>
                </a:lnTo>
                <a:lnTo>
                  <a:pt x="2878866" y="1132950"/>
                </a:lnTo>
                <a:close/>
                <a:moveTo>
                  <a:pt x="1569692" y="1132950"/>
                </a:moveTo>
                <a:lnTo>
                  <a:pt x="1569692" y="1485375"/>
                </a:lnTo>
                <a:lnTo>
                  <a:pt x="2196437" y="1485375"/>
                </a:lnTo>
                <a:lnTo>
                  <a:pt x="2196437" y="1132950"/>
                </a:lnTo>
                <a:close/>
                <a:moveTo>
                  <a:pt x="887263" y="1132950"/>
                </a:moveTo>
                <a:lnTo>
                  <a:pt x="887263" y="1485375"/>
                </a:lnTo>
                <a:lnTo>
                  <a:pt x="1514008" y="1485375"/>
                </a:lnTo>
                <a:lnTo>
                  <a:pt x="1514008" y="1132950"/>
                </a:lnTo>
                <a:close/>
                <a:moveTo>
                  <a:pt x="204834" y="1132950"/>
                </a:moveTo>
                <a:lnTo>
                  <a:pt x="204834" y="1485375"/>
                </a:lnTo>
                <a:lnTo>
                  <a:pt x="831579" y="1485375"/>
                </a:lnTo>
                <a:lnTo>
                  <a:pt x="831579" y="1132950"/>
                </a:lnTo>
                <a:close/>
                <a:moveTo>
                  <a:pt x="2252121" y="695698"/>
                </a:moveTo>
                <a:lnTo>
                  <a:pt x="2252121" y="1048123"/>
                </a:lnTo>
                <a:lnTo>
                  <a:pt x="2878866" y="1048123"/>
                </a:lnTo>
                <a:lnTo>
                  <a:pt x="2878866" y="695698"/>
                </a:lnTo>
                <a:close/>
                <a:moveTo>
                  <a:pt x="1569692" y="695698"/>
                </a:moveTo>
                <a:lnTo>
                  <a:pt x="1569692" y="1048123"/>
                </a:lnTo>
                <a:lnTo>
                  <a:pt x="2196437" y="1048123"/>
                </a:lnTo>
                <a:lnTo>
                  <a:pt x="2196437" y="695698"/>
                </a:lnTo>
                <a:close/>
                <a:moveTo>
                  <a:pt x="887263" y="695698"/>
                </a:moveTo>
                <a:lnTo>
                  <a:pt x="887263" y="1048123"/>
                </a:lnTo>
                <a:lnTo>
                  <a:pt x="1514008" y="1048123"/>
                </a:lnTo>
                <a:lnTo>
                  <a:pt x="1514008" y="695698"/>
                </a:lnTo>
                <a:close/>
                <a:moveTo>
                  <a:pt x="204834" y="695698"/>
                </a:moveTo>
                <a:lnTo>
                  <a:pt x="204834" y="1048123"/>
                </a:lnTo>
                <a:lnTo>
                  <a:pt x="831579" y="1048123"/>
                </a:lnTo>
                <a:lnTo>
                  <a:pt x="831579" y="695698"/>
                </a:lnTo>
                <a:close/>
                <a:moveTo>
                  <a:pt x="130744" y="0"/>
                </a:moveTo>
                <a:lnTo>
                  <a:pt x="2952956" y="0"/>
                </a:lnTo>
                <a:cubicBezTo>
                  <a:pt x="3025164" y="0"/>
                  <a:pt x="3083700" y="58536"/>
                  <a:pt x="3083700" y="130744"/>
                </a:cubicBezTo>
                <a:lnTo>
                  <a:pt x="3083700" y="2428342"/>
                </a:lnTo>
                <a:cubicBezTo>
                  <a:pt x="3083700" y="2500550"/>
                  <a:pt x="3025164" y="2559086"/>
                  <a:pt x="2952956" y="2559086"/>
                </a:cubicBezTo>
                <a:lnTo>
                  <a:pt x="130744" y="2559086"/>
                </a:lnTo>
                <a:cubicBezTo>
                  <a:pt x="58536" y="2559086"/>
                  <a:pt x="0" y="2500550"/>
                  <a:pt x="0" y="2428342"/>
                </a:cubicBezTo>
                <a:lnTo>
                  <a:pt x="0" y="130744"/>
                </a:lnTo>
                <a:cubicBezTo>
                  <a:pt x="0" y="58536"/>
                  <a:pt x="58536" y="0"/>
                  <a:pt x="13074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53" name="SQL Databases Text Group"/>
          <p:cNvGrpSpPr/>
          <p:nvPr/>
        </p:nvGrpSpPr>
        <p:grpSpPr>
          <a:xfrm>
            <a:off x="391496" y="1984227"/>
            <a:ext cx="1048804" cy="302850"/>
            <a:chOff x="11090909" y="1984227"/>
            <a:chExt cx="1081025" cy="302850"/>
          </a:xfrm>
        </p:grpSpPr>
        <p:sp>
          <p:nvSpPr>
            <p:cNvPr id="54" name="SQL Databases Count"/>
            <p:cNvSpPr txBox="1"/>
            <p:nvPr/>
          </p:nvSpPr>
          <p:spPr>
            <a:xfrm>
              <a:off x="11090909" y="2094717"/>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11</a:t>
              </a:r>
              <a:endParaRPr lang="en-US" sz="650" dirty="0">
                <a:solidFill>
                  <a:srgbClr val="FFFFFF"/>
                </a:solidFill>
                <a:latin typeface="Segoe UI" panose="020B0502040204020203" pitchFamily="34" charset="0"/>
                <a:cs typeface="Segoe UI" panose="020B0502040204020203" pitchFamily="34" charset="0"/>
              </a:endParaRPr>
            </a:p>
          </p:txBody>
        </p:sp>
        <p:sp>
          <p:nvSpPr>
            <p:cNvPr id="55" name="SQL Databases Name"/>
            <p:cNvSpPr txBox="1"/>
            <p:nvPr/>
          </p:nvSpPr>
          <p:spPr>
            <a:xfrm>
              <a:off x="11090909" y="1984227"/>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SQL DATABASES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56" name="SQL Database Icon"/>
          <p:cNvSpPr>
            <a:spLocks noChangeAspect="1"/>
          </p:cNvSpPr>
          <p:nvPr/>
        </p:nvSpPr>
        <p:spPr>
          <a:xfrm>
            <a:off x="124659" y="2004820"/>
            <a:ext cx="182782" cy="241624"/>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800" dirty="0">
              <a:solidFill>
                <a:schemeClr val="tx2"/>
              </a:solidFill>
            </a:endParaRPr>
          </a:p>
        </p:txBody>
      </p:sp>
      <p:grpSp>
        <p:nvGrpSpPr>
          <p:cNvPr id="57" name="Cloud Services Text Group"/>
          <p:cNvGrpSpPr/>
          <p:nvPr/>
        </p:nvGrpSpPr>
        <p:grpSpPr>
          <a:xfrm>
            <a:off x="391493" y="1619383"/>
            <a:ext cx="1048805" cy="310470"/>
            <a:chOff x="11090830" y="1619383"/>
            <a:chExt cx="1081026" cy="310470"/>
          </a:xfrm>
        </p:grpSpPr>
        <p:sp>
          <p:nvSpPr>
            <p:cNvPr id="58" name="Cloud Services Count"/>
            <p:cNvSpPr txBox="1"/>
            <p:nvPr/>
          </p:nvSpPr>
          <p:spPr>
            <a:xfrm>
              <a:off x="11090830" y="1737493"/>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7</a:t>
              </a:r>
              <a:endParaRPr lang="en-US" sz="650" dirty="0">
                <a:solidFill>
                  <a:srgbClr val="FFFFFF"/>
                </a:solidFill>
                <a:latin typeface="Segoe UI" panose="020B0502040204020203" pitchFamily="34" charset="0"/>
                <a:cs typeface="Segoe UI" panose="020B0502040204020203" pitchFamily="34" charset="0"/>
              </a:endParaRPr>
            </a:p>
          </p:txBody>
        </p:sp>
        <p:sp>
          <p:nvSpPr>
            <p:cNvPr id="59" name="Cloud Services Name"/>
            <p:cNvSpPr txBox="1"/>
            <p:nvPr/>
          </p:nvSpPr>
          <p:spPr>
            <a:xfrm>
              <a:off x="11090831" y="1619383"/>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CLOUD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60" name="Cloud Services Icon"/>
          <p:cNvSpPr>
            <a:spLocks noChangeAspect="1"/>
          </p:cNvSpPr>
          <p:nvPr/>
        </p:nvSpPr>
        <p:spPr>
          <a:xfrm>
            <a:off x="77348" y="1652406"/>
            <a:ext cx="277404" cy="234430"/>
          </a:xfrm>
          <a:custGeom>
            <a:avLst/>
            <a:gdLst>
              <a:gd name="connsiteX0" fmla="*/ 1288941 w 3334427"/>
              <a:gd name="connsiteY0" fmla="*/ 1538005 h 2817885"/>
              <a:gd name="connsiteX1" fmla="*/ 1444454 w 3334427"/>
              <a:gd name="connsiteY1" fmla="*/ 1693518 h 2817885"/>
              <a:gd name="connsiteX2" fmla="*/ 1288941 w 3334427"/>
              <a:gd name="connsiteY2" fmla="*/ 1849031 h 2817885"/>
              <a:gd name="connsiteX3" fmla="*/ 1133428 w 3334427"/>
              <a:gd name="connsiteY3" fmla="*/ 1693518 h 2817885"/>
              <a:gd name="connsiteX4" fmla="*/ 1288941 w 3334427"/>
              <a:gd name="connsiteY4" fmla="*/ 1538005 h 2817885"/>
              <a:gd name="connsiteX5" fmla="*/ 1256190 w 3334427"/>
              <a:gd name="connsiteY5" fmla="*/ 1221811 h 2817885"/>
              <a:gd name="connsiteX6" fmla="*/ 1228064 w 3334427"/>
              <a:gd name="connsiteY6" fmla="*/ 1349135 h 2817885"/>
              <a:gd name="connsiteX7" fmla="*/ 1218299 w 3334427"/>
              <a:gd name="connsiteY7" fmla="*/ 1350119 h 2817885"/>
              <a:gd name="connsiteX8" fmla="*/ 1092962 w 3334427"/>
              <a:gd name="connsiteY8" fmla="*/ 1402861 h 2817885"/>
              <a:gd name="connsiteX9" fmla="*/ 1088718 w 3334427"/>
              <a:gd name="connsiteY9" fmla="*/ 1406363 h 2817885"/>
              <a:gd name="connsiteX10" fmla="*/ 979011 w 3334427"/>
              <a:gd name="connsiteY10" fmla="*/ 1336354 h 2817885"/>
              <a:gd name="connsiteX11" fmla="*/ 932235 w 3334427"/>
              <a:gd name="connsiteY11" fmla="*/ 1383131 h 2817885"/>
              <a:gd name="connsiteX12" fmla="*/ 1002209 w 3334427"/>
              <a:gd name="connsiteY12" fmla="*/ 1492783 h 2817885"/>
              <a:gd name="connsiteX13" fmla="*/ 998285 w 3334427"/>
              <a:gd name="connsiteY13" fmla="*/ 1497539 h 2817885"/>
              <a:gd name="connsiteX14" fmla="*/ 945543 w 3334427"/>
              <a:gd name="connsiteY14" fmla="*/ 1622876 h 2817885"/>
              <a:gd name="connsiteX15" fmla="*/ 944625 w 3334427"/>
              <a:gd name="connsiteY15" fmla="*/ 1631978 h 2817885"/>
              <a:gd name="connsiteX16" fmla="*/ 817235 w 3334427"/>
              <a:gd name="connsiteY16" fmla="*/ 1660118 h 2817885"/>
              <a:gd name="connsiteX17" fmla="*/ 817234 w 3334427"/>
              <a:gd name="connsiteY17" fmla="*/ 1726269 h 2817885"/>
              <a:gd name="connsiteX18" fmla="*/ 944558 w 3334427"/>
              <a:gd name="connsiteY18" fmla="*/ 1754394 h 2817885"/>
              <a:gd name="connsiteX19" fmla="*/ 945543 w 3334427"/>
              <a:gd name="connsiteY19" fmla="*/ 1764160 h 2817885"/>
              <a:gd name="connsiteX20" fmla="*/ 998285 w 3334427"/>
              <a:gd name="connsiteY20" fmla="*/ 1889497 h 2817885"/>
              <a:gd name="connsiteX21" fmla="*/ 1001786 w 3334427"/>
              <a:gd name="connsiteY21" fmla="*/ 1893741 h 2817885"/>
              <a:gd name="connsiteX22" fmla="*/ 931776 w 3334427"/>
              <a:gd name="connsiteY22" fmla="*/ 2003448 h 2817885"/>
              <a:gd name="connsiteX23" fmla="*/ 978553 w 3334427"/>
              <a:gd name="connsiteY23" fmla="*/ 2050224 h 2817885"/>
              <a:gd name="connsiteX24" fmla="*/ 1088206 w 3334427"/>
              <a:gd name="connsiteY24" fmla="*/ 1980250 h 2817885"/>
              <a:gd name="connsiteX25" fmla="*/ 1092962 w 3334427"/>
              <a:gd name="connsiteY25" fmla="*/ 1984175 h 2817885"/>
              <a:gd name="connsiteX26" fmla="*/ 1218299 w 3334427"/>
              <a:gd name="connsiteY26" fmla="*/ 2036917 h 2817885"/>
              <a:gd name="connsiteX27" fmla="*/ 1227403 w 3334427"/>
              <a:gd name="connsiteY27" fmla="*/ 2037834 h 2817885"/>
              <a:gd name="connsiteX28" fmla="*/ 1255542 w 3334427"/>
              <a:gd name="connsiteY28" fmla="*/ 2165224 h 2817885"/>
              <a:gd name="connsiteX29" fmla="*/ 1321693 w 3334427"/>
              <a:gd name="connsiteY29" fmla="*/ 2165224 h 2817885"/>
              <a:gd name="connsiteX30" fmla="*/ 1349819 w 3334427"/>
              <a:gd name="connsiteY30" fmla="*/ 2037901 h 2817885"/>
              <a:gd name="connsiteX31" fmla="*/ 1359583 w 3334427"/>
              <a:gd name="connsiteY31" fmla="*/ 2036917 h 2817885"/>
              <a:gd name="connsiteX32" fmla="*/ 1484920 w 3334427"/>
              <a:gd name="connsiteY32" fmla="*/ 1984175 h 2817885"/>
              <a:gd name="connsiteX33" fmla="*/ 1489163 w 3334427"/>
              <a:gd name="connsiteY33" fmla="*/ 1980674 h 2817885"/>
              <a:gd name="connsiteX34" fmla="*/ 1598871 w 3334427"/>
              <a:gd name="connsiteY34" fmla="*/ 2050683 h 2817885"/>
              <a:gd name="connsiteX35" fmla="*/ 1645646 w 3334427"/>
              <a:gd name="connsiteY35" fmla="*/ 2003907 h 2817885"/>
              <a:gd name="connsiteX36" fmla="*/ 1575673 w 3334427"/>
              <a:gd name="connsiteY36" fmla="*/ 1894254 h 2817885"/>
              <a:gd name="connsiteX37" fmla="*/ 1579598 w 3334427"/>
              <a:gd name="connsiteY37" fmla="*/ 1889497 h 2817885"/>
              <a:gd name="connsiteX38" fmla="*/ 1632340 w 3334427"/>
              <a:gd name="connsiteY38" fmla="*/ 1764160 h 2817885"/>
              <a:gd name="connsiteX39" fmla="*/ 1633258 w 3334427"/>
              <a:gd name="connsiteY39" fmla="*/ 1755058 h 2817885"/>
              <a:gd name="connsiteX40" fmla="*/ 1760648 w 3334427"/>
              <a:gd name="connsiteY40" fmla="*/ 1726917 h 2817885"/>
              <a:gd name="connsiteX41" fmla="*/ 1760649 w 3334427"/>
              <a:gd name="connsiteY41" fmla="*/ 1660766 h 2817885"/>
              <a:gd name="connsiteX42" fmla="*/ 1633324 w 3334427"/>
              <a:gd name="connsiteY42" fmla="*/ 1632641 h 2817885"/>
              <a:gd name="connsiteX43" fmla="*/ 1632340 w 3334427"/>
              <a:gd name="connsiteY43" fmla="*/ 1622876 h 2817885"/>
              <a:gd name="connsiteX44" fmla="*/ 1579598 w 3334427"/>
              <a:gd name="connsiteY44" fmla="*/ 1497539 h 2817885"/>
              <a:gd name="connsiteX45" fmla="*/ 1576097 w 3334427"/>
              <a:gd name="connsiteY45" fmla="*/ 1493295 h 2817885"/>
              <a:gd name="connsiteX46" fmla="*/ 1646105 w 3334427"/>
              <a:gd name="connsiteY46" fmla="*/ 1383589 h 2817885"/>
              <a:gd name="connsiteX47" fmla="*/ 1599329 w 3334427"/>
              <a:gd name="connsiteY47" fmla="*/ 1336813 h 2817885"/>
              <a:gd name="connsiteX48" fmla="*/ 1489677 w 3334427"/>
              <a:gd name="connsiteY48" fmla="*/ 1406786 h 2817885"/>
              <a:gd name="connsiteX49" fmla="*/ 1484920 w 3334427"/>
              <a:gd name="connsiteY49" fmla="*/ 1402861 h 2817885"/>
              <a:gd name="connsiteX50" fmla="*/ 1359583 w 3334427"/>
              <a:gd name="connsiteY50" fmla="*/ 1350119 h 2817885"/>
              <a:gd name="connsiteX51" fmla="*/ 1350481 w 3334427"/>
              <a:gd name="connsiteY51" fmla="*/ 1349202 h 2817885"/>
              <a:gd name="connsiteX52" fmla="*/ 1322342 w 3334427"/>
              <a:gd name="connsiteY52" fmla="*/ 1221811 h 2817885"/>
              <a:gd name="connsiteX53" fmla="*/ 2115711 w 3334427"/>
              <a:gd name="connsiteY53" fmla="*/ 1016035 h 2817885"/>
              <a:gd name="connsiteX54" fmla="*/ 2271224 w 3334427"/>
              <a:gd name="connsiteY54" fmla="*/ 1171548 h 2817885"/>
              <a:gd name="connsiteX55" fmla="*/ 2115711 w 3334427"/>
              <a:gd name="connsiteY55" fmla="*/ 1327061 h 2817885"/>
              <a:gd name="connsiteX56" fmla="*/ 1960198 w 3334427"/>
              <a:gd name="connsiteY56" fmla="*/ 1171548 h 2817885"/>
              <a:gd name="connsiteX57" fmla="*/ 2115711 w 3334427"/>
              <a:gd name="connsiteY57" fmla="*/ 1016035 h 2817885"/>
              <a:gd name="connsiteX58" fmla="*/ 2082960 w 3334427"/>
              <a:gd name="connsiteY58" fmla="*/ 699841 h 2817885"/>
              <a:gd name="connsiteX59" fmla="*/ 2054834 w 3334427"/>
              <a:gd name="connsiteY59" fmla="*/ 827165 h 2817885"/>
              <a:gd name="connsiteX60" fmla="*/ 2045069 w 3334427"/>
              <a:gd name="connsiteY60" fmla="*/ 828149 h 2817885"/>
              <a:gd name="connsiteX61" fmla="*/ 1919732 w 3334427"/>
              <a:gd name="connsiteY61" fmla="*/ 880891 h 2817885"/>
              <a:gd name="connsiteX62" fmla="*/ 1915488 w 3334427"/>
              <a:gd name="connsiteY62" fmla="*/ 884393 h 2817885"/>
              <a:gd name="connsiteX63" fmla="*/ 1805781 w 3334427"/>
              <a:gd name="connsiteY63" fmla="*/ 814384 h 2817885"/>
              <a:gd name="connsiteX64" fmla="*/ 1759005 w 3334427"/>
              <a:gd name="connsiteY64" fmla="*/ 861161 h 2817885"/>
              <a:gd name="connsiteX65" fmla="*/ 1828979 w 3334427"/>
              <a:gd name="connsiteY65" fmla="*/ 970813 h 2817885"/>
              <a:gd name="connsiteX66" fmla="*/ 1825055 w 3334427"/>
              <a:gd name="connsiteY66" fmla="*/ 975569 h 2817885"/>
              <a:gd name="connsiteX67" fmla="*/ 1772313 w 3334427"/>
              <a:gd name="connsiteY67" fmla="*/ 1100906 h 2817885"/>
              <a:gd name="connsiteX68" fmla="*/ 1771395 w 3334427"/>
              <a:gd name="connsiteY68" fmla="*/ 1110008 h 2817885"/>
              <a:gd name="connsiteX69" fmla="*/ 1644005 w 3334427"/>
              <a:gd name="connsiteY69" fmla="*/ 1138148 h 2817885"/>
              <a:gd name="connsiteX70" fmla="*/ 1644004 w 3334427"/>
              <a:gd name="connsiteY70" fmla="*/ 1204299 h 2817885"/>
              <a:gd name="connsiteX71" fmla="*/ 1771328 w 3334427"/>
              <a:gd name="connsiteY71" fmla="*/ 1232424 h 2817885"/>
              <a:gd name="connsiteX72" fmla="*/ 1772313 w 3334427"/>
              <a:gd name="connsiteY72" fmla="*/ 1242190 h 2817885"/>
              <a:gd name="connsiteX73" fmla="*/ 1825055 w 3334427"/>
              <a:gd name="connsiteY73" fmla="*/ 1367527 h 2817885"/>
              <a:gd name="connsiteX74" fmla="*/ 1828556 w 3334427"/>
              <a:gd name="connsiteY74" fmla="*/ 1371771 h 2817885"/>
              <a:gd name="connsiteX75" fmla="*/ 1758546 w 3334427"/>
              <a:gd name="connsiteY75" fmla="*/ 1481478 h 2817885"/>
              <a:gd name="connsiteX76" fmla="*/ 1805323 w 3334427"/>
              <a:gd name="connsiteY76" fmla="*/ 1528254 h 2817885"/>
              <a:gd name="connsiteX77" fmla="*/ 1914976 w 3334427"/>
              <a:gd name="connsiteY77" fmla="*/ 1458280 h 2817885"/>
              <a:gd name="connsiteX78" fmla="*/ 1919732 w 3334427"/>
              <a:gd name="connsiteY78" fmla="*/ 1462205 h 2817885"/>
              <a:gd name="connsiteX79" fmla="*/ 2045069 w 3334427"/>
              <a:gd name="connsiteY79" fmla="*/ 1514947 h 2817885"/>
              <a:gd name="connsiteX80" fmla="*/ 2054173 w 3334427"/>
              <a:gd name="connsiteY80" fmla="*/ 1515864 h 2817885"/>
              <a:gd name="connsiteX81" fmla="*/ 2082312 w 3334427"/>
              <a:gd name="connsiteY81" fmla="*/ 1643254 h 2817885"/>
              <a:gd name="connsiteX82" fmla="*/ 2148463 w 3334427"/>
              <a:gd name="connsiteY82" fmla="*/ 1643254 h 2817885"/>
              <a:gd name="connsiteX83" fmla="*/ 2176589 w 3334427"/>
              <a:gd name="connsiteY83" fmla="*/ 1515931 h 2817885"/>
              <a:gd name="connsiteX84" fmla="*/ 2186353 w 3334427"/>
              <a:gd name="connsiteY84" fmla="*/ 1514947 h 2817885"/>
              <a:gd name="connsiteX85" fmla="*/ 2311690 w 3334427"/>
              <a:gd name="connsiteY85" fmla="*/ 1462205 h 2817885"/>
              <a:gd name="connsiteX86" fmla="*/ 2315933 w 3334427"/>
              <a:gd name="connsiteY86" fmla="*/ 1458704 h 2817885"/>
              <a:gd name="connsiteX87" fmla="*/ 2425641 w 3334427"/>
              <a:gd name="connsiteY87" fmla="*/ 1528713 h 2817885"/>
              <a:gd name="connsiteX88" fmla="*/ 2472416 w 3334427"/>
              <a:gd name="connsiteY88" fmla="*/ 1481937 h 2817885"/>
              <a:gd name="connsiteX89" fmla="*/ 2402443 w 3334427"/>
              <a:gd name="connsiteY89" fmla="*/ 1372284 h 2817885"/>
              <a:gd name="connsiteX90" fmla="*/ 2406368 w 3334427"/>
              <a:gd name="connsiteY90" fmla="*/ 1367527 h 2817885"/>
              <a:gd name="connsiteX91" fmla="*/ 2459110 w 3334427"/>
              <a:gd name="connsiteY91" fmla="*/ 1242190 h 2817885"/>
              <a:gd name="connsiteX92" fmla="*/ 2460028 w 3334427"/>
              <a:gd name="connsiteY92" fmla="*/ 1233088 h 2817885"/>
              <a:gd name="connsiteX93" fmla="*/ 2587418 w 3334427"/>
              <a:gd name="connsiteY93" fmla="*/ 1204947 h 2817885"/>
              <a:gd name="connsiteX94" fmla="*/ 2587419 w 3334427"/>
              <a:gd name="connsiteY94" fmla="*/ 1138796 h 2817885"/>
              <a:gd name="connsiteX95" fmla="*/ 2460094 w 3334427"/>
              <a:gd name="connsiteY95" fmla="*/ 1110671 h 2817885"/>
              <a:gd name="connsiteX96" fmla="*/ 2459110 w 3334427"/>
              <a:gd name="connsiteY96" fmla="*/ 1100906 h 2817885"/>
              <a:gd name="connsiteX97" fmla="*/ 2406368 w 3334427"/>
              <a:gd name="connsiteY97" fmla="*/ 975569 h 2817885"/>
              <a:gd name="connsiteX98" fmla="*/ 2402867 w 3334427"/>
              <a:gd name="connsiteY98" fmla="*/ 971325 h 2817885"/>
              <a:gd name="connsiteX99" fmla="*/ 2472875 w 3334427"/>
              <a:gd name="connsiteY99" fmla="*/ 861619 h 2817885"/>
              <a:gd name="connsiteX100" fmla="*/ 2426099 w 3334427"/>
              <a:gd name="connsiteY100" fmla="*/ 814843 h 2817885"/>
              <a:gd name="connsiteX101" fmla="*/ 2316447 w 3334427"/>
              <a:gd name="connsiteY101" fmla="*/ 884816 h 2817885"/>
              <a:gd name="connsiteX102" fmla="*/ 2311690 w 3334427"/>
              <a:gd name="connsiteY102" fmla="*/ 880891 h 2817885"/>
              <a:gd name="connsiteX103" fmla="*/ 2186353 w 3334427"/>
              <a:gd name="connsiteY103" fmla="*/ 828149 h 2817885"/>
              <a:gd name="connsiteX104" fmla="*/ 2177251 w 3334427"/>
              <a:gd name="connsiteY104" fmla="*/ 827232 h 2817885"/>
              <a:gd name="connsiteX105" fmla="*/ 2149112 w 3334427"/>
              <a:gd name="connsiteY105" fmla="*/ 699841 h 2817885"/>
              <a:gd name="connsiteX106" fmla="*/ 2115077 w 3334427"/>
              <a:gd name="connsiteY106" fmla="*/ 0 h 2817885"/>
              <a:gd name="connsiteX107" fmla="*/ 2908548 w 3334427"/>
              <a:gd name="connsiteY107" fmla="*/ 793471 h 2817885"/>
              <a:gd name="connsiteX108" fmla="*/ 2872875 w 3334427"/>
              <a:gd name="connsiteY108" fmla="*/ 1029425 h 2817885"/>
              <a:gd name="connsiteX109" fmla="*/ 2865385 w 3334427"/>
              <a:gd name="connsiteY109" fmla="*/ 1048435 h 2817885"/>
              <a:gd name="connsiteX110" fmla="*/ 2969193 w 3334427"/>
              <a:gd name="connsiteY110" fmla="*/ 1080658 h 2817885"/>
              <a:gd name="connsiteX111" fmla="*/ 3334427 w 3334427"/>
              <a:gd name="connsiteY111" fmla="*/ 1631669 h 2817885"/>
              <a:gd name="connsiteX112" fmla="*/ 2736422 w 3334427"/>
              <a:gd name="connsiteY112" fmla="*/ 2229674 h 2817885"/>
              <a:gd name="connsiteX113" fmla="*/ 2586971 w 3334427"/>
              <a:gd name="connsiteY113" fmla="*/ 2210847 h 2817885"/>
              <a:gd name="connsiteX114" fmla="*/ 2539957 w 3334427"/>
              <a:gd name="connsiteY114" fmla="*/ 2195594 h 2817885"/>
              <a:gd name="connsiteX115" fmla="*/ 2540132 w 3334427"/>
              <a:gd name="connsiteY115" fmla="*/ 2196159 h 2817885"/>
              <a:gd name="connsiteX116" fmla="*/ 2547732 w 3334427"/>
              <a:gd name="connsiteY116" fmla="*/ 2271548 h 2817885"/>
              <a:gd name="connsiteX117" fmla="*/ 2173657 w 3334427"/>
              <a:gd name="connsiteY117" fmla="*/ 2645623 h 2817885"/>
              <a:gd name="connsiteX118" fmla="*/ 1863468 w 3334427"/>
              <a:gd name="connsiteY118" fmla="*/ 2480697 h 2817885"/>
              <a:gd name="connsiteX119" fmla="*/ 1857542 w 3334427"/>
              <a:gd name="connsiteY119" fmla="*/ 2469779 h 2817885"/>
              <a:gd name="connsiteX120" fmla="*/ 1809360 w 3334427"/>
              <a:gd name="connsiteY120" fmla="*/ 2558549 h 2817885"/>
              <a:gd name="connsiteX121" fmla="*/ 1321606 w 3334427"/>
              <a:gd name="connsiteY121" fmla="*/ 2817885 h 2817885"/>
              <a:gd name="connsiteX122" fmla="*/ 733395 w 3334427"/>
              <a:gd name="connsiteY122" fmla="*/ 2229674 h 2817885"/>
              <a:gd name="connsiteX123" fmla="*/ 736863 w 3334427"/>
              <a:gd name="connsiteY123" fmla="*/ 2195267 h 2817885"/>
              <a:gd name="connsiteX124" fmla="*/ 718524 w 3334427"/>
              <a:gd name="connsiteY124" fmla="*/ 2200960 h 2817885"/>
              <a:gd name="connsiteX125" fmla="*/ 598005 w 3334427"/>
              <a:gd name="connsiteY125" fmla="*/ 2213109 h 2817885"/>
              <a:gd name="connsiteX126" fmla="*/ 0 w 3334427"/>
              <a:gd name="connsiteY126" fmla="*/ 1615104 h 2817885"/>
              <a:gd name="connsiteX127" fmla="*/ 477486 w 3334427"/>
              <a:gd name="connsiteY127" fmla="*/ 1029248 h 2817885"/>
              <a:gd name="connsiteX128" fmla="*/ 483507 w 3334427"/>
              <a:gd name="connsiteY128" fmla="*/ 1028642 h 2817885"/>
              <a:gd name="connsiteX129" fmla="*/ 451215 w 3334427"/>
              <a:gd name="connsiteY129" fmla="*/ 959422 h 2817885"/>
              <a:gd name="connsiteX130" fmla="*/ 420758 w 3334427"/>
              <a:gd name="connsiteY130" fmla="*/ 786843 h 2817885"/>
              <a:gd name="connsiteX131" fmla="*/ 922684 w 3334427"/>
              <a:gd name="connsiteY131" fmla="*/ 284917 h 2817885"/>
              <a:gd name="connsiteX132" fmla="*/ 1351945 w 3334427"/>
              <a:gd name="connsiteY132" fmla="*/ 526576 h 2817885"/>
              <a:gd name="connsiteX133" fmla="*/ 1363631 w 3334427"/>
              <a:gd name="connsiteY133" fmla="*/ 550110 h 2817885"/>
              <a:gd name="connsiteX134" fmla="*/ 1383961 w 3334427"/>
              <a:gd name="connsiteY134" fmla="*/ 484616 h 2817885"/>
              <a:gd name="connsiteX135" fmla="*/ 2115077 w 3334427"/>
              <a:gd name="connsiteY135" fmla="*/ 0 h 281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34427" h="2817885">
                <a:moveTo>
                  <a:pt x="1288941" y="1538005"/>
                </a:moveTo>
                <a:cubicBezTo>
                  <a:pt x="1374828" y="1538005"/>
                  <a:pt x="1444454" y="1607631"/>
                  <a:pt x="1444454" y="1693518"/>
                </a:cubicBezTo>
                <a:cubicBezTo>
                  <a:pt x="1444454" y="1779405"/>
                  <a:pt x="1374828" y="1849031"/>
                  <a:pt x="1288941" y="1849031"/>
                </a:cubicBezTo>
                <a:cubicBezTo>
                  <a:pt x="1203054" y="1849031"/>
                  <a:pt x="1133428" y="1779405"/>
                  <a:pt x="1133428" y="1693518"/>
                </a:cubicBezTo>
                <a:cubicBezTo>
                  <a:pt x="1133428" y="1607631"/>
                  <a:pt x="1203054" y="1538005"/>
                  <a:pt x="1288941" y="1538005"/>
                </a:cubicBezTo>
                <a:close/>
                <a:moveTo>
                  <a:pt x="1256190" y="1221811"/>
                </a:moveTo>
                <a:lnTo>
                  <a:pt x="1228064" y="1349135"/>
                </a:lnTo>
                <a:lnTo>
                  <a:pt x="1218299" y="1350119"/>
                </a:lnTo>
                <a:cubicBezTo>
                  <a:pt x="1172663" y="1359458"/>
                  <a:pt x="1130258" y="1377665"/>
                  <a:pt x="1092962" y="1402861"/>
                </a:cubicBezTo>
                <a:lnTo>
                  <a:pt x="1088718" y="1406363"/>
                </a:lnTo>
                <a:lnTo>
                  <a:pt x="979011" y="1336354"/>
                </a:lnTo>
                <a:lnTo>
                  <a:pt x="932235" y="1383131"/>
                </a:lnTo>
                <a:lnTo>
                  <a:pt x="1002209" y="1492783"/>
                </a:lnTo>
                <a:lnTo>
                  <a:pt x="998285" y="1497539"/>
                </a:lnTo>
                <a:cubicBezTo>
                  <a:pt x="973088" y="1534835"/>
                  <a:pt x="954881" y="1577240"/>
                  <a:pt x="945543" y="1622876"/>
                </a:cubicBezTo>
                <a:lnTo>
                  <a:pt x="944625" y="1631978"/>
                </a:lnTo>
                <a:lnTo>
                  <a:pt x="817235" y="1660118"/>
                </a:lnTo>
                <a:lnTo>
                  <a:pt x="817234" y="1726269"/>
                </a:lnTo>
                <a:lnTo>
                  <a:pt x="944558" y="1754394"/>
                </a:lnTo>
                <a:lnTo>
                  <a:pt x="945543" y="1764160"/>
                </a:lnTo>
                <a:cubicBezTo>
                  <a:pt x="954881" y="1809796"/>
                  <a:pt x="973088" y="1852202"/>
                  <a:pt x="998285" y="1889497"/>
                </a:cubicBezTo>
                <a:lnTo>
                  <a:pt x="1001786" y="1893741"/>
                </a:lnTo>
                <a:lnTo>
                  <a:pt x="931776" y="2003448"/>
                </a:lnTo>
                <a:lnTo>
                  <a:pt x="978553" y="2050224"/>
                </a:lnTo>
                <a:lnTo>
                  <a:pt x="1088206" y="1980250"/>
                </a:lnTo>
                <a:lnTo>
                  <a:pt x="1092962" y="1984175"/>
                </a:lnTo>
                <a:cubicBezTo>
                  <a:pt x="1130258" y="2009371"/>
                  <a:pt x="1172663" y="2027578"/>
                  <a:pt x="1218299" y="2036917"/>
                </a:cubicBezTo>
                <a:lnTo>
                  <a:pt x="1227403" y="2037834"/>
                </a:lnTo>
                <a:lnTo>
                  <a:pt x="1255542" y="2165224"/>
                </a:lnTo>
                <a:lnTo>
                  <a:pt x="1321693" y="2165224"/>
                </a:lnTo>
                <a:lnTo>
                  <a:pt x="1349819" y="2037901"/>
                </a:lnTo>
                <a:lnTo>
                  <a:pt x="1359583" y="2036917"/>
                </a:lnTo>
                <a:cubicBezTo>
                  <a:pt x="1405219" y="2027578"/>
                  <a:pt x="1447625" y="2009371"/>
                  <a:pt x="1484920" y="1984175"/>
                </a:cubicBezTo>
                <a:lnTo>
                  <a:pt x="1489163" y="1980674"/>
                </a:lnTo>
                <a:lnTo>
                  <a:pt x="1598871" y="2050683"/>
                </a:lnTo>
                <a:lnTo>
                  <a:pt x="1645646" y="2003907"/>
                </a:lnTo>
                <a:lnTo>
                  <a:pt x="1575673" y="1894254"/>
                </a:lnTo>
                <a:lnTo>
                  <a:pt x="1579598" y="1889497"/>
                </a:lnTo>
                <a:cubicBezTo>
                  <a:pt x="1604794" y="1852202"/>
                  <a:pt x="1623001" y="1809796"/>
                  <a:pt x="1632340" y="1764160"/>
                </a:cubicBezTo>
                <a:lnTo>
                  <a:pt x="1633258" y="1755058"/>
                </a:lnTo>
                <a:lnTo>
                  <a:pt x="1760648" y="1726917"/>
                </a:lnTo>
                <a:lnTo>
                  <a:pt x="1760649" y="1660766"/>
                </a:lnTo>
                <a:lnTo>
                  <a:pt x="1633324" y="1632641"/>
                </a:lnTo>
                <a:lnTo>
                  <a:pt x="1632340" y="1622876"/>
                </a:lnTo>
                <a:cubicBezTo>
                  <a:pt x="1623001" y="1577240"/>
                  <a:pt x="1604794" y="1534835"/>
                  <a:pt x="1579598" y="1497539"/>
                </a:cubicBezTo>
                <a:lnTo>
                  <a:pt x="1576097" y="1493295"/>
                </a:lnTo>
                <a:lnTo>
                  <a:pt x="1646105" y="1383589"/>
                </a:lnTo>
                <a:lnTo>
                  <a:pt x="1599329" y="1336813"/>
                </a:lnTo>
                <a:lnTo>
                  <a:pt x="1489677" y="1406786"/>
                </a:lnTo>
                <a:lnTo>
                  <a:pt x="1484920" y="1402861"/>
                </a:lnTo>
                <a:cubicBezTo>
                  <a:pt x="1447625" y="1377665"/>
                  <a:pt x="1405219" y="1359458"/>
                  <a:pt x="1359583" y="1350119"/>
                </a:cubicBezTo>
                <a:lnTo>
                  <a:pt x="1350481" y="1349202"/>
                </a:lnTo>
                <a:lnTo>
                  <a:pt x="1322342" y="1221811"/>
                </a:lnTo>
                <a:close/>
                <a:moveTo>
                  <a:pt x="2115711" y="1016035"/>
                </a:moveTo>
                <a:cubicBezTo>
                  <a:pt x="2201598" y="1016035"/>
                  <a:pt x="2271224" y="1085661"/>
                  <a:pt x="2271224" y="1171548"/>
                </a:cubicBezTo>
                <a:cubicBezTo>
                  <a:pt x="2271224" y="1257435"/>
                  <a:pt x="2201598" y="1327061"/>
                  <a:pt x="2115711" y="1327061"/>
                </a:cubicBezTo>
                <a:cubicBezTo>
                  <a:pt x="2029824" y="1327061"/>
                  <a:pt x="1960198" y="1257435"/>
                  <a:pt x="1960198" y="1171548"/>
                </a:cubicBezTo>
                <a:cubicBezTo>
                  <a:pt x="1960198" y="1085661"/>
                  <a:pt x="2029824" y="1016035"/>
                  <a:pt x="2115711" y="1016035"/>
                </a:cubicBezTo>
                <a:close/>
                <a:moveTo>
                  <a:pt x="2082960" y="699841"/>
                </a:moveTo>
                <a:lnTo>
                  <a:pt x="2054834" y="827165"/>
                </a:lnTo>
                <a:lnTo>
                  <a:pt x="2045069" y="828149"/>
                </a:lnTo>
                <a:cubicBezTo>
                  <a:pt x="1999433" y="837488"/>
                  <a:pt x="1957028" y="855695"/>
                  <a:pt x="1919732" y="880891"/>
                </a:cubicBezTo>
                <a:lnTo>
                  <a:pt x="1915488" y="884393"/>
                </a:lnTo>
                <a:lnTo>
                  <a:pt x="1805781" y="814384"/>
                </a:lnTo>
                <a:lnTo>
                  <a:pt x="1759005" y="861161"/>
                </a:lnTo>
                <a:lnTo>
                  <a:pt x="1828979" y="970813"/>
                </a:lnTo>
                <a:lnTo>
                  <a:pt x="1825055" y="975569"/>
                </a:lnTo>
                <a:cubicBezTo>
                  <a:pt x="1799858" y="1012865"/>
                  <a:pt x="1781651" y="1055270"/>
                  <a:pt x="1772313" y="1100906"/>
                </a:cubicBezTo>
                <a:lnTo>
                  <a:pt x="1771395" y="1110008"/>
                </a:lnTo>
                <a:lnTo>
                  <a:pt x="1644005" y="1138148"/>
                </a:lnTo>
                <a:lnTo>
                  <a:pt x="1644004" y="1204299"/>
                </a:lnTo>
                <a:lnTo>
                  <a:pt x="1771328" y="1232424"/>
                </a:lnTo>
                <a:lnTo>
                  <a:pt x="1772313" y="1242190"/>
                </a:lnTo>
                <a:cubicBezTo>
                  <a:pt x="1781651" y="1287826"/>
                  <a:pt x="1799858" y="1330232"/>
                  <a:pt x="1825055" y="1367527"/>
                </a:cubicBezTo>
                <a:lnTo>
                  <a:pt x="1828556" y="1371771"/>
                </a:lnTo>
                <a:lnTo>
                  <a:pt x="1758546" y="1481478"/>
                </a:lnTo>
                <a:lnTo>
                  <a:pt x="1805323" y="1528254"/>
                </a:lnTo>
                <a:lnTo>
                  <a:pt x="1914976" y="1458280"/>
                </a:lnTo>
                <a:lnTo>
                  <a:pt x="1919732" y="1462205"/>
                </a:lnTo>
                <a:cubicBezTo>
                  <a:pt x="1957028" y="1487401"/>
                  <a:pt x="1999433" y="1505608"/>
                  <a:pt x="2045069" y="1514947"/>
                </a:cubicBezTo>
                <a:lnTo>
                  <a:pt x="2054173" y="1515864"/>
                </a:lnTo>
                <a:lnTo>
                  <a:pt x="2082312" y="1643254"/>
                </a:lnTo>
                <a:lnTo>
                  <a:pt x="2148463" y="1643254"/>
                </a:lnTo>
                <a:lnTo>
                  <a:pt x="2176589" y="1515931"/>
                </a:lnTo>
                <a:lnTo>
                  <a:pt x="2186353" y="1514947"/>
                </a:lnTo>
                <a:cubicBezTo>
                  <a:pt x="2231989" y="1505608"/>
                  <a:pt x="2274395" y="1487401"/>
                  <a:pt x="2311690" y="1462205"/>
                </a:cubicBezTo>
                <a:lnTo>
                  <a:pt x="2315933" y="1458704"/>
                </a:lnTo>
                <a:lnTo>
                  <a:pt x="2425641" y="1528713"/>
                </a:lnTo>
                <a:lnTo>
                  <a:pt x="2472416" y="1481937"/>
                </a:lnTo>
                <a:lnTo>
                  <a:pt x="2402443" y="1372284"/>
                </a:lnTo>
                <a:lnTo>
                  <a:pt x="2406368" y="1367527"/>
                </a:lnTo>
                <a:cubicBezTo>
                  <a:pt x="2431564" y="1330232"/>
                  <a:pt x="2449771" y="1287826"/>
                  <a:pt x="2459110" y="1242190"/>
                </a:cubicBezTo>
                <a:lnTo>
                  <a:pt x="2460028" y="1233088"/>
                </a:lnTo>
                <a:lnTo>
                  <a:pt x="2587418" y="1204947"/>
                </a:lnTo>
                <a:lnTo>
                  <a:pt x="2587419" y="1138796"/>
                </a:lnTo>
                <a:lnTo>
                  <a:pt x="2460094" y="1110671"/>
                </a:lnTo>
                <a:lnTo>
                  <a:pt x="2459110" y="1100906"/>
                </a:lnTo>
                <a:cubicBezTo>
                  <a:pt x="2449771" y="1055270"/>
                  <a:pt x="2431564" y="1012865"/>
                  <a:pt x="2406368" y="975569"/>
                </a:cubicBezTo>
                <a:lnTo>
                  <a:pt x="2402867" y="971325"/>
                </a:lnTo>
                <a:lnTo>
                  <a:pt x="2472875" y="861619"/>
                </a:lnTo>
                <a:lnTo>
                  <a:pt x="2426099" y="814843"/>
                </a:lnTo>
                <a:lnTo>
                  <a:pt x="2316447" y="884816"/>
                </a:lnTo>
                <a:lnTo>
                  <a:pt x="2311690" y="880891"/>
                </a:lnTo>
                <a:cubicBezTo>
                  <a:pt x="2274395" y="855695"/>
                  <a:pt x="2231989" y="837488"/>
                  <a:pt x="2186353" y="828149"/>
                </a:cubicBezTo>
                <a:lnTo>
                  <a:pt x="2177251" y="827232"/>
                </a:lnTo>
                <a:lnTo>
                  <a:pt x="2149112" y="699841"/>
                </a:lnTo>
                <a:close/>
                <a:moveTo>
                  <a:pt x="2115077" y="0"/>
                </a:moveTo>
                <a:cubicBezTo>
                  <a:pt x="2553299" y="0"/>
                  <a:pt x="2908548" y="355249"/>
                  <a:pt x="2908548" y="793471"/>
                </a:cubicBezTo>
                <a:cubicBezTo>
                  <a:pt x="2908548" y="875638"/>
                  <a:pt x="2896059" y="954887"/>
                  <a:pt x="2872875" y="1029425"/>
                </a:cubicBezTo>
                <a:lnTo>
                  <a:pt x="2865385" y="1048435"/>
                </a:lnTo>
                <a:lnTo>
                  <a:pt x="2969193" y="1080658"/>
                </a:lnTo>
                <a:cubicBezTo>
                  <a:pt x="3183826" y="1171440"/>
                  <a:pt x="3334427" y="1383967"/>
                  <a:pt x="3334427" y="1631669"/>
                </a:cubicBezTo>
                <a:cubicBezTo>
                  <a:pt x="3334427" y="1961938"/>
                  <a:pt x="3066691" y="2229674"/>
                  <a:pt x="2736422" y="2229674"/>
                </a:cubicBezTo>
                <a:cubicBezTo>
                  <a:pt x="2684818" y="2229674"/>
                  <a:pt x="2634740" y="2223138"/>
                  <a:pt x="2586971" y="2210847"/>
                </a:cubicBezTo>
                <a:lnTo>
                  <a:pt x="2539957" y="2195594"/>
                </a:lnTo>
                <a:lnTo>
                  <a:pt x="2540132" y="2196159"/>
                </a:lnTo>
                <a:cubicBezTo>
                  <a:pt x="2545115" y="2220510"/>
                  <a:pt x="2547732" y="2245724"/>
                  <a:pt x="2547732" y="2271548"/>
                </a:cubicBezTo>
                <a:cubicBezTo>
                  <a:pt x="2547732" y="2478144"/>
                  <a:pt x="2380253" y="2645623"/>
                  <a:pt x="2173657" y="2645623"/>
                </a:cubicBezTo>
                <a:cubicBezTo>
                  <a:pt x="2044535" y="2645623"/>
                  <a:pt x="1930692" y="2580202"/>
                  <a:pt x="1863468" y="2480697"/>
                </a:cubicBezTo>
                <a:lnTo>
                  <a:pt x="1857542" y="2469779"/>
                </a:lnTo>
                <a:lnTo>
                  <a:pt x="1809360" y="2558549"/>
                </a:lnTo>
                <a:cubicBezTo>
                  <a:pt x="1703654" y="2715014"/>
                  <a:pt x="1524644" y="2817885"/>
                  <a:pt x="1321606" y="2817885"/>
                </a:cubicBezTo>
                <a:cubicBezTo>
                  <a:pt x="996746" y="2817885"/>
                  <a:pt x="733395" y="2554534"/>
                  <a:pt x="733395" y="2229674"/>
                </a:cubicBezTo>
                <a:lnTo>
                  <a:pt x="736863" y="2195267"/>
                </a:lnTo>
                <a:lnTo>
                  <a:pt x="718524" y="2200960"/>
                </a:lnTo>
                <a:cubicBezTo>
                  <a:pt x="679595" y="2208926"/>
                  <a:pt x="639289" y="2213109"/>
                  <a:pt x="598005" y="2213109"/>
                </a:cubicBezTo>
                <a:cubicBezTo>
                  <a:pt x="267736" y="2213109"/>
                  <a:pt x="0" y="1945373"/>
                  <a:pt x="0" y="1615104"/>
                </a:cubicBezTo>
                <a:cubicBezTo>
                  <a:pt x="0" y="1326119"/>
                  <a:pt x="204985" y="1085010"/>
                  <a:pt x="477486" y="1029248"/>
                </a:cubicBezTo>
                <a:lnTo>
                  <a:pt x="483507" y="1028642"/>
                </a:lnTo>
                <a:lnTo>
                  <a:pt x="451215" y="959422"/>
                </a:lnTo>
                <a:cubicBezTo>
                  <a:pt x="431511" y="905609"/>
                  <a:pt x="420758" y="847482"/>
                  <a:pt x="420758" y="786843"/>
                </a:cubicBezTo>
                <a:cubicBezTo>
                  <a:pt x="420758" y="509637"/>
                  <a:pt x="645478" y="284917"/>
                  <a:pt x="922684" y="284917"/>
                </a:cubicBezTo>
                <a:cubicBezTo>
                  <a:pt x="1104601" y="284917"/>
                  <a:pt x="1263913" y="381696"/>
                  <a:pt x="1351945" y="526576"/>
                </a:cubicBezTo>
                <a:lnTo>
                  <a:pt x="1363631" y="550110"/>
                </a:lnTo>
                <a:lnTo>
                  <a:pt x="1383961" y="484616"/>
                </a:lnTo>
                <a:cubicBezTo>
                  <a:pt x="1504417" y="199828"/>
                  <a:pt x="1786411" y="0"/>
                  <a:pt x="2115077"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61" name="Mobile Services Text Group"/>
          <p:cNvGrpSpPr/>
          <p:nvPr/>
        </p:nvGrpSpPr>
        <p:grpSpPr>
          <a:xfrm>
            <a:off x="391496" y="1258710"/>
            <a:ext cx="1048804" cy="310470"/>
            <a:chOff x="11090909" y="1258710"/>
            <a:chExt cx="1081025" cy="310470"/>
          </a:xfrm>
        </p:grpSpPr>
        <p:sp>
          <p:nvSpPr>
            <p:cNvPr id="62" name="Mobile Services Count"/>
            <p:cNvSpPr txBox="1"/>
            <p:nvPr/>
          </p:nvSpPr>
          <p:spPr>
            <a:xfrm>
              <a:off x="11090909" y="1376820"/>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10</a:t>
              </a:r>
              <a:endParaRPr lang="en-US" sz="650" dirty="0">
                <a:solidFill>
                  <a:srgbClr val="FFFFFF"/>
                </a:solidFill>
                <a:latin typeface="Segoe UI" panose="020B0502040204020203" pitchFamily="34" charset="0"/>
                <a:cs typeface="Segoe UI" panose="020B0502040204020203" pitchFamily="34" charset="0"/>
              </a:endParaRPr>
            </a:p>
          </p:txBody>
        </p:sp>
        <p:sp>
          <p:nvSpPr>
            <p:cNvPr id="63" name="Mobile Services Name"/>
            <p:cNvSpPr txBox="1"/>
            <p:nvPr/>
          </p:nvSpPr>
          <p:spPr>
            <a:xfrm>
              <a:off x="11090909" y="1258710"/>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MOBILE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64" name="Mobile Services Icon"/>
          <p:cNvSpPr>
            <a:spLocks noChangeAspect="1"/>
          </p:cNvSpPr>
          <p:nvPr/>
        </p:nvSpPr>
        <p:spPr>
          <a:xfrm>
            <a:off x="124659" y="1276350"/>
            <a:ext cx="182782" cy="258072"/>
          </a:xfrm>
          <a:custGeom>
            <a:avLst/>
            <a:gdLst/>
            <a:ahLst/>
            <a:cxnLst/>
            <a:rect l="l" t="t" r="r" b="b"/>
            <a:pathLst>
              <a:path w="2575560" h="3794760">
                <a:moveTo>
                  <a:pt x="1075399" y="3354705"/>
                </a:moveTo>
                <a:cubicBezTo>
                  <a:pt x="1012904" y="3354705"/>
                  <a:pt x="962241" y="3405368"/>
                  <a:pt x="962241" y="3467863"/>
                </a:cubicBezTo>
                <a:cubicBezTo>
                  <a:pt x="962241" y="3530358"/>
                  <a:pt x="1012904" y="3581021"/>
                  <a:pt x="1075399" y="3581021"/>
                </a:cubicBezTo>
                <a:lnTo>
                  <a:pt x="1500161" y="3581021"/>
                </a:lnTo>
                <a:cubicBezTo>
                  <a:pt x="1562656" y="3581021"/>
                  <a:pt x="1613319" y="3530358"/>
                  <a:pt x="1613319" y="3467863"/>
                </a:cubicBezTo>
                <a:cubicBezTo>
                  <a:pt x="1613319" y="3405368"/>
                  <a:pt x="1562656" y="3354705"/>
                  <a:pt x="1500161" y="3354705"/>
                </a:cubicBezTo>
                <a:close/>
                <a:moveTo>
                  <a:pt x="1843022" y="1664517"/>
                </a:moveTo>
                <a:lnTo>
                  <a:pt x="1843022" y="2232936"/>
                </a:lnTo>
                <a:lnTo>
                  <a:pt x="1372553" y="2526918"/>
                </a:lnTo>
                <a:lnTo>
                  <a:pt x="1372553" y="1958498"/>
                </a:lnTo>
                <a:close/>
                <a:moveTo>
                  <a:pt x="732539" y="1664517"/>
                </a:moveTo>
                <a:lnTo>
                  <a:pt x="1203008" y="1958498"/>
                </a:lnTo>
                <a:lnTo>
                  <a:pt x="1203008" y="2526918"/>
                </a:lnTo>
                <a:lnTo>
                  <a:pt x="732539" y="2232936"/>
                </a:lnTo>
                <a:close/>
                <a:moveTo>
                  <a:pt x="1285777" y="1176401"/>
                </a:moveTo>
                <a:lnTo>
                  <a:pt x="1843022" y="1517481"/>
                </a:lnTo>
                <a:lnTo>
                  <a:pt x="1289783" y="1856111"/>
                </a:lnTo>
                <a:lnTo>
                  <a:pt x="732539" y="1515030"/>
                </a:lnTo>
                <a:close/>
                <a:moveTo>
                  <a:pt x="211455" y="480060"/>
                </a:moveTo>
                <a:lnTo>
                  <a:pt x="211455" y="3211351"/>
                </a:lnTo>
                <a:lnTo>
                  <a:pt x="2364105" y="3211351"/>
                </a:lnTo>
                <a:lnTo>
                  <a:pt x="2364105" y="480060"/>
                </a:lnTo>
                <a:close/>
                <a:moveTo>
                  <a:pt x="835534" y="167640"/>
                </a:moveTo>
                <a:cubicBezTo>
                  <a:pt x="802287" y="167640"/>
                  <a:pt x="775335" y="194592"/>
                  <a:pt x="775335" y="227839"/>
                </a:cubicBezTo>
                <a:cubicBezTo>
                  <a:pt x="775335" y="261086"/>
                  <a:pt x="802287" y="288038"/>
                  <a:pt x="835534" y="288038"/>
                </a:cubicBezTo>
                <a:lnTo>
                  <a:pt x="1740026" y="288038"/>
                </a:lnTo>
                <a:cubicBezTo>
                  <a:pt x="1773273" y="288038"/>
                  <a:pt x="1800225" y="261086"/>
                  <a:pt x="1800225" y="227839"/>
                </a:cubicBezTo>
                <a:cubicBezTo>
                  <a:pt x="1800225" y="194592"/>
                  <a:pt x="1773273" y="167640"/>
                  <a:pt x="1740026" y="167640"/>
                </a:cubicBezTo>
                <a:close/>
                <a:moveTo>
                  <a:pt x="225052" y="0"/>
                </a:moveTo>
                <a:lnTo>
                  <a:pt x="2350508" y="0"/>
                </a:lnTo>
                <a:cubicBezTo>
                  <a:pt x="2474801" y="0"/>
                  <a:pt x="2575560" y="100759"/>
                  <a:pt x="2575560" y="225052"/>
                </a:cubicBezTo>
                <a:lnTo>
                  <a:pt x="2575560" y="3569708"/>
                </a:lnTo>
                <a:cubicBezTo>
                  <a:pt x="2575560" y="3694001"/>
                  <a:pt x="2474801" y="3794760"/>
                  <a:pt x="2350508" y="3794760"/>
                </a:cubicBezTo>
                <a:lnTo>
                  <a:pt x="225052" y="3794760"/>
                </a:lnTo>
                <a:cubicBezTo>
                  <a:pt x="100759" y="3794760"/>
                  <a:pt x="0" y="3694001"/>
                  <a:pt x="0" y="3569708"/>
                </a:cubicBezTo>
                <a:lnTo>
                  <a:pt x="0" y="225052"/>
                </a:lnTo>
                <a:cubicBezTo>
                  <a:pt x="0" y="100759"/>
                  <a:pt x="100759" y="0"/>
                  <a:pt x="225052"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65" name="Virtual Machines Text Group"/>
          <p:cNvGrpSpPr/>
          <p:nvPr/>
        </p:nvGrpSpPr>
        <p:grpSpPr>
          <a:xfrm>
            <a:off x="391488" y="899980"/>
            <a:ext cx="1048803" cy="305390"/>
            <a:chOff x="11090909" y="899980"/>
            <a:chExt cx="1081025" cy="305390"/>
          </a:xfrm>
        </p:grpSpPr>
        <p:sp>
          <p:nvSpPr>
            <p:cNvPr id="66" name="Virtual Machines Count"/>
            <p:cNvSpPr txBox="1"/>
            <p:nvPr/>
          </p:nvSpPr>
          <p:spPr>
            <a:xfrm>
              <a:off x="11090909" y="1013010"/>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2</a:t>
              </a:r>
            </a:p>
          </p:txBody>
        </p:sp>
        <p:sp>
          <p:nvSpPr>
            <p:cNvPr id="67" name="Virtual Machines Name"/>
            <p:cNvSpPr txBox="1"/>
            <p:nvPr/>
          </p:nvSpPr>
          <p:spPr>
            <a:xfrm>
              <a:off x="11090909" y="899980"/>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VIRTUAL MACHINES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68" name="Virtual Machine Icon"/>
          <p:cNvSpPr>
            <a:spLocks noChangeAspect="1"/>
          </p:cNvSpPr>
          <p:nvPr/>
        </p:nvSpPr>
        <p:spPr>
          <a:xfrm>
            <a:off x="101206" y="947004"/>
            <a:ext cx="229688" cy="213396"/>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3200"/>
          </a:p>
        </p:txBody>
      </p:sp>
      <p:grpSp>
        <p:nvGrpSpPr>
          <p:cNvPr id="69" name="Web Sites Text Group"/>
          <p:cNvGrpSpPr/>
          <p:nvPr/>
        </p:nvGrpSpPr>
        <p:grpSpPr>
          <a:xfrm>
            <a:off x="391496" y="539138"/>
            <a:ext cx="1048804" cy="307930"/>
            <a:chOff x="11090909" y="539138"/>
            <a:chExt cx="1081025" cy="307930"/>
          </a:xfrm>
        </p:grpSpPr>
        <p:sp>
          <p:nvSpPr>
            <p:cNvPr id="70" name="Web Sites Count"/>
            <p:cNvSpPr txBox="1"/>
            <p:nvPr/>
          </p:nvSpPr>
          <p:spPr>
            <a:xfrm>
              <a:off x="11090909" y="654708"/>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7</a:t>
              </a:r>
              <a:endParaRPr lang="en-US" sz="650" dirty="0">
                <a:solidFill>
                  <a:srgbClr val="FFFFFF"/>
                </a:solidFill>
                <a:latin typeface="Segoe UI" panose="020B0502040204020203" pitchFamily="34" charset="0"/>
                <a:cs typeface="Segoe UI" panose="020B0502040204020203" pitchFamily="34" charset="0"/>
              </a:endParaRPr>
            </a:p>
          </p:txBody>
        </p:sp>
        <p:sp>
          <p:nvSpPr>
            <p:cNvPr id="71" name="Web Sites Name"/>
            <p:cNvSpPr txBox="1"/>
            <p:nvPr/>
          </p:nvSpPr>
          <p:spPr>
            <a:xfrm>
              <a:off x="11090909" y="539138"/>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WEB SITES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72" name="Web Sites Icon"/>
          <p:cNvSpPr>
            <a:spLocks noChangeAspect="1"/>
          </p:cNvSpPr>
          <p:nvPr/>
        </p:nvSpPr>
        <p:spPr>
          <a:xfrm>
            <a:off x="95431" y="565785"/>
            <a:ext cx="241238" cy="241238"/>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73" name="Azure Menu Selected Item White Background"/>
          <p:cNvSpPr/>
          <p:nvPr/>
        </p:nvSpPr>
        <p:spPr>
          <a:xfrm>
            <a:off x="0" y="143835"/>
            <a:ext cx="1444666" cy="3586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74" name="All Items Icon"/>
          <p:cNvSpPr>
            <a:spLocks noChangeAspect="1"/>
          </p:cNvSpPr>
          <p:nvPr/>
        </p:nvSpPr>
        <p:spPr>
          <a:xfrm>
            <a:off x="123226" y="220092"/>
            <a:ext cx="196213" cy="196915"/>
          </a:xfrm>
          <a:custGeom>
            <a:avLst/>
            <a:gdLst>
              <a:gd name="connsiteX0" fmla="*/ 1671124 w 2134875"/>
              <a:gd name="connsiteY0" fmla="*/ 1678764 h 2142515"/>
              <a:gd name="connsiteX1" fmla="*/ 2134875 w 2134875"/>
              <a:gd name="connsiteY1" fmla="*/ 1678764 h 2142515"/>
              <a:gd name="connsiteX2" fmla="*/ 2134875 w 2134875"/>
              <a:gd name="connsiteY2" fmla="*/ 2142515 h 2142515"/>
              <a:gd name="connsiteX3" fmla="*/ 1671124 w 2134875"/>
              <a:gd name="connsiteY3" fmla="*/ 2142515 h 2142515"/>
              <a:gd name="connsiteX4" fmla="*/ 1114082 w 2134875"/>
              <a:gd name="connsiteY4" fmla="*/ 1678764 h 2142515"/>
              <a:gd name="connsiteX5" fmla="*/ 1577833 w 2134875"/>
              <a:gd name="connsiteY5" fmla="*/ 1678764 h 2142515"/>
              <a:gd name="connsiteX6" fmla="*/ 1577833 w 2134875"/>
              <a:gd name="connsiteY6" fmla="*/ 2142515 h 2142515"/>
              <a:gd name="connsiteX7" fmla="*/ 1114082 w 2134875"/>
              <a:gd name="connsiteY7" fmla="*/ 2142515 h 2142515"/>
              <a:gd name="connsiteX8" fmla="*/ 557041 w 2134875"/>
              <a:gd name="connsiteY8" fmla="*/ 1678764 h 2142515"/>
              <a:gd name="connsiteX9" fmla="*/ 1020792 w 2134875"/>
              <a:gd name="connsiteY9" fmla="*/ 1678764 h 2142515"/>
              <a:gd name="connsiteX10" fmla="*/ 1020792 w 2134875"/>
              <a:gd name="connsiteY10" fmla="*/ 2142515 h 2142515"/>
              <a:gd name="connsiteX11" fmla="*/ 557041 w 2134875"/>
              <a:gd name="connsiteY11" fmla="*/ 2142515 h 2142515"/>
              <a:gd name="connsiteX12" fmla="*/ 0 w 2134875"/>
              <a:gd name="connsiteY12" fmla="*/ 1678764 h 2142515"/>
              <a:gd name="connsiteX13" fmla="*/ 463751 w 2134875"/>
              <a:gd name="connsiteY13" fmla="*/ 1678764 h 2142515"/>
              <a:gd name="connsiteX14" fmla="*/ 463751 w 2134875"/>
              <a:gd name="connsiteY14" fmla="*/ 2142515 h 2142515"/>
              <a:gd name="connsiteX15" fmla="*/ 0 w 2134875"/>
              <a:gd name="connsiteY15" fmla="*/ 2142515 h 2142515"/>
              <a:gd name="connsiteX16" fmla="*/ 1671124 w 2134875"/>
              <a:gd name="connsiteY16" fmla="*/ 1114456 h 2142515"/>
              <a:gd name="connsiteX17" fmla="*/ 2134875 w 2134875"/>
              <a:gd name="connsiteY17" fmla="*/ 1114456 h 2142515"/>
              <a:gd name="connsiteX18" fmla="*/ 2134875 w 2134875"/>
              <a:gd name="connsiteY18" fmla="*/ 1578207 h 2142515"/>
              <a:gd name="connsiteX19" fmla="*/ 1671124 w 2134875"/>
              <a:gd name="connsiteY19" fmla="*/ 1578207 h 2142515"/>
              <a:gd name="connsiteX20" fmla="*/ 1114082 w 2134875"/>
              <a:gd name="connsiteY20" fmla="*/ 1114456 h 2142515"/>
              <a:gd name="connsiteX21" fmla="*/ 1577833 w 2134875"/>
              <a:gd name="connsiteY21" fmla="*/ 1114456 h 2142515"/>
              <a:gd name="connsiteX22" fmla="*/ 1577833 w 2134875"/>
              <a:gd name="connsiteY22" fmla="*/ 1578207 h 2142515"/>
              <a:gd name="connsiteX23" fmla="*/ 1114082 w 2134875"/>
              <a:gd name="connsiteY23" fmla="*/ 1578207 h 2142515"/>
              <a:gd name="connsiteX24" fmla="*/ 557041 w 2134875"/>
              <a:gd name="connsiteY24" fmla="*/ 1114456 h 2142515"/>
              <a:gd name="connsiteX25" fmla="*/ 1020792 w 2134875"/>
              <a:gd name="connsiteY25" fmla="*/ 1114456 h 2142515"/>
              <a:gd name="connsiteX26" fmla="*/ 1020792 w 2134875"/>
              <a:gd name="connsiteY26" fmla="*/ 1578207 h 2142515"/>
              <a:gd name="connsiteX27" fmla="*/ 557041 w 2134875"/>
              <a:gd name="connsiteY27" fmla="*/ 1578207 h 2142515"/>
              <a:gd name="connsiteX28" fmla="*/ 0 w 2134875"/>
              <a:gd name="connsiteY28" fmla="*/ 1114456 h 2142515"/>
              <a:gd name="connsiteX29" fmla="*/ 463751 w 2134875"/>
              <a:gd name="connsiteY29" fmla="*/ 1114456 h 2142515"/>
              <a:gd name="connsiteX30" fmla="*/ 463751 w 2134875"/>
              <a:gd name="connsiteY30" fmla="*/ 1578207 h 2142515"/>
              <a:gd name="connsiteX31" fmla="*/ 0 w 2134875"/>
              <a:gd name="connsiteY31" fmla="*/ 1578207 h 2142515"/>
              <a:gd name="connsiteX32" fmla="*/ 1671124 w 2134875"/>
              <a:gd name="connsiteY32" fmla="*/ 556260 h 2142515"/>
              <a:gd name="connsiteX33" fmla="*/ 2134875 w 2134875"/>
              <a:gd name="connsiteY33" fmla="*/ 556260 h 2142515"/>
              <a:gd name="connsiteX34" fmla="*/ 2134875 w 2134875"/>
              <a:gd name="connsiteY34" fmla="*/ 1020011 h 2142515"/>
              <a:gd name="connsiteX35" fmla="*/ 1671124 w 2134875"/>
              <a:gd name="connsiteY35" fmla="*/ 1020011 h 2142515"/>
              <a:gd name="connsiteX36" fmla="*/ 1114082 w 2134875"/>
              <a:gd name="connsiteY36" fmla="*/ 556260 h 2142515"/>
              <a:gd name="connsiteX37" fmla="*/ 1577833 w 2134875"/>
              <a:gd name="connsiteY37" fmla="*/ 556260 h 2142515"/>
              <a:gd name="connsiteX38" fmla="*/ 1577833 w 2134875"/>
              <a:gd name="connsiteY38" fmla="*/ 1020011 h 2142515"/>
              <a:gd name="connsiteX39" fmla="*/ 1114082 w 2134875"/>
              <a:gd name="connsiteY39" fmla="*/ 1020011 h 2142515"/>
              <a:gd name="connsiteX40" fmla="*/ 557041 w 2134875"/>
              <a:gd name="connsiteY40" fmla="*/ 556260 h 2142515"/>
              <a:gd name="connsiteX41" fmla="*/ 1020792 w 2134875"/>
              <a:gd name="connsiteY41" fmla="*/ 556260 h 2142515"/>
              <a:gd name="connsiteX42" fmla="*/ 1020792 w 2134875"/>
              <a:gd name="connsiteY42" fmla="*/ 1020011 h 2142515"/>
              <a:gd name="connsiteX43" fmla="*/ 557041 w 2134875"/>
              <a:gd name="connsiteY43" fmla="*/ 1020011 h 2142515"/>
              <a:gd name="connsiteX44" fmla="*/ 0 w 2134875"/>
              <a:gd name="connsiteY44" fmla="*/ 556260 h 2142515"/>
              <a:gd name="connsiteX45" fmla="*/ 463751 w 2134875"/>
              <a:gd name="connsiteY45" fmla="*/ 556260 h 2142515"/>
              <a:gd name="connsiteX46" fmla="*/ 463751 w 2134875"/>
              <a:gd name="connsiteY46" fmla="*/ 1020011 h 2142515"/>
              <a:gd name="connsiteX47" fmla="*/ 0 w 2134875"/>
              <a:gd name="connsiteY47" fmla="*/ 1020011 h 2142515"/>
              <a:gd name="connsiteX48" fmla="*/ 1671124 w 2134875"/>
              <a:gd name="connsiteY48" fmla="*/ 0 h 2142515"/>
              <a:gd name="connsiteX49" fmla="*/ 2134875 w 2134875"/>
              <a:gd name="connsiteY49" fmla="*/ 0 h 2142515"/>
              <a:gd name="connsiteX50" fmla="*/ 2134875 w 2134875"/>
              <a:gd name="connsiteY50" fmla="*/ 463751 h 2142515"/>
              <a:gd name="connsiteX51" fmla="*/ 1671124 w 2134875"/>
              <a:gd name="connsiteY51" fmla="*/ 463751 h 2142515"/>
              <a:gd name="connsiteX52" fmla="*/ 1114082 w 2134875"/>
              <a:gd name="connsiteY52" fmla="*/ 0 h 2142515"/>
              <a:gd name="connsiteX53" fmla="*/ 1577833 w 2134875"/>
              <a:gd name="connsiteY53" fmla="*/ 0 h 2142515"/>
              <a:gd name="connsiteX54" fmla="*/ 1577833 w 2134875"/>
              <a:gd name="connsiteY54" fmla="*/ 463751 h 2142515"/>
              <a:gd name="connsiteX55" fmla="*/ 1114082 w 2134875"/>
              <a:gd name="connsiteY55" fmla="*/ 463751 h 2142515"/>
              <a:gd name="connsiteX56" fmla="*/ 557041 w 2134875"/>
              <a:gd name="connsiteY56" fmla="*/ 0 h 2142515"/>
              <a:gd name="connsiteX57" fmla="*/ 1020792 w 2134875"/>
              <a:gd name="connsiteY57" fmla="*/ 0 h 2142515"/>
              <a:gd name="connsiteX58" fmla="*/ 1020792 w 2134875"/>
              <a:gd name="connsiteY58" fmla="*/ 463751 h 2142515"/>
              <a:gd name="connsiteX59" fmla="*/ 557041 w 2134875"/>
              <a:gd name="connsiteY59" fmla="*/ 463751 h 2142515"/>
              <a:gd name="connsiteX60" fmla="*/ 0 w 2134875"/>
              <a:gd name="connsiteY60" fmla="*/ 0 h 2142515"/>
              <a:gd name="connsiteX61" fmla="*/ 463751 w 2134875"/>
              <a:gd name="connsiteY61" fmla="*/ 0 h 2142515"/>
              <a:gd name="connsiteX62" fmla="*/ 463751 w 2134875"/>
              <a:gd name="connsiteY62" fmla="*/ 463751 h 2142515"/>
              <a:gd name="connsiteX63" fmla="*/ 0 w 2134875"/>
              <a:gd name="connsiteY63" fmla="*/ 463751 h 21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34875" h="2142515">
                <a:moveTo>
                  <a:pt x="1671124" y="1678764"/>
                </a:moveTo>
                <a:lnTo>
                  <a:pt x="2134875" y="1678764"/>
                </a:lnTo>
                <a:lnTo>
                  <a:pt x="2134875" y="2142515"/>
                </a:lnTo>
                <a:lnTo>
                  <a:pt x="1671124" y="2142515"/>
                </a:lnTo>
                <a:close/>
                <a:moveTo>
                  <a:pt x="1114082" y="1678764"/>
                </a:moveTo>
                <a:lnTo>
                  <a:pt x="1577833" y="1678764"/>
                </a:lnTo>
                <a:lnTo>
                  <a:pt x="1577833" y="2142515"/>
                </a:lnTo>
                <a:lnTo>
                  <a:pt x="1114082" y="2142515"/>
                </a:lnTo>
                <a:close/>
                <a:moveTo>
                  <a:pt x="557041" y="1678764"/>
                </a:moveTo>
                <a:lnTo>
                  <a:pt x="1020792" y="1678764"/>
                </a:lnTo>
                <a:lnTo>
                  <a:pt x="1020792" y="2142515"/>
                </a:lnTo>
                <a:lnTo>
                  <a:pt x="557041" y="2142515"/>
                </a:lnTo>
                <a:close/>
                <a:moveTo>
                  <a:pt x="0" y="1678764"/>
                </a:moveTo>
                <a:lnTo>
                  <a:pt x="463751" y="1678764"/>
                </a:lnTo>
                <a:lnTo>
                  <a:pt x="463751" y="2142515"/>
                </a:lnTo>
                <a:lnTo>
                  <a:pt x="0" y="2142515"/>
                </a:lnTo>
                <a:close/>
                <a:moveTo>
                  <a:pt x="1671124" y="1114456"/>
                </a:moveTo>
                <a:lnTo>
                  <a:pt x="2134875" y="1114456"/>
                </a:lnTo>
                <a:lnTo>
                  <a:pt x="2134875" y="1578207"/>
                </a:lnTo>
                <a:lnTo>
                  <a:pt x="1671124" y="1578207"/>
                </a:lnTo>
                <a:close/>
                <a:moveTo>
                  <a:pt x="1114082" y="1114456"/>
                </a:moveTo>
                <a:lnTo>
                  <a:pt x="1577833" y="1114456"/>
                </a:lnTo>
                <a:lnTo>
                  <a:pt x="1577833" y="1578207"/>
                </a:lnTo>
                <a:lnTo>
                  <a:pt x="1114082" y="1578207"/>
                </a:lnTo>
                <a:close/>
                <a:moveTo>
                  <a:pt x="557041" y="1114456"/>
                </a:moveTo>
                <a:lnTo>
                  <a:pt x="1020792" y="1114456"/>
                </a:lnTo>
                <a:lnTo>
                  <a:pt x="1020792" y="1578207"/>
                </a:lnTo>
                <a:lnTo>
                  <a:pt x="557041" y="1578207"/>
                </a:lnTo>
                <a:close/>
                <a:moveTo>
                  <a:pt x="0" y="1114456"/>
                </a:moveTo>
                <a:lnTo>
                  <a:pt x="463751" y="1114456"/>
                </a:lnTo>
                <a:lnTo>
                  <a:pt x="463751" y="1578207"/>
                </a:lnTo>
                <a:lnTo>
                  <a:pt x="0" y="1578207"/>
                </a:lnTo>
                <a:close/>
                <a:moveTo>
                  <a:pt x="1671124" y="556260"/>
                </a:moveTo>
                <a:lnTo>
                  <a:pt x="2134875" y="556260"/>
                </a:lnTo>
                <a:lnTo>
                  <a:pt x="2134875" y="1020011"/>
                </a:lnTo>
                <a:lnTo>
                  <a:pt x="1671124" y="1020011"/>
                </a:lnTo>
                <a:close/>
                <a:moveTo>
                  <a:pt x="1114082" y="556260"/>
                </a:moveTo>
                <a:lnTo>
                  <a:pt x="1577833" y="556260"/>
                </a:lnTo>
                <a:lnTo>
                  <a:pt x="1577833" y="1020011"/>
                </a:lnTo>
                <a:lnTo>
                  <a:pt x="1114082" y="1020011"/>
                </a:lnTo>
                <a:close/>
                <a:moveTo>
                  <a:pt x="557041" y="556260"/>
                </a:moveTo>
                <a:lnTo>
                  <a:pt x="1020792" y="556260"/>
                </a:lnTo>
                <a:lnTo>
                  <a:pt x="1020792" y="1020011"/>
                </a:lnTo>
                <a:lnTo>
                  <a:pt x="557041" y="1020011"/>
                </a:lnTo>
                <a:close/>
                <a:moveTo>
                  <a:pt x="0" y="556260"/>
                </a:moveTo>
                <a:lnTo>
                  <a:pt x="463751" y="556260"/>
                </a:lnTo>
                <a:lnTo>
                  <a:pt x="463751" y="1020011"/>
                </a:lnTo>
                <a:lnTo>
                  <a:pt x="0" y="1020011"/>
                </a:lnTo>
                <a:close/>
                <a:moveTo>
                  <a:pt x="1671124" y="0"/>
                </a:moveTo>
                <a:lnTo>
                  <a:pt x="2134875" y="0"/>
                </a:lnTo>
                <a:lnTo>
                  <a:pt x="2134875" y="463751"/>
                </a:lnTo>
                <a:lnTo>
                  <a:pt x="1671124" y="463751"/>
                </a:lnTo>
                <a:close/>
                <a:moveTo>
                  <a:pt x="1114082" y="0"/>
                </a:moveTo>
                <a:lnTo>
                  <a:pt x="1577833" y="0"/>
                </a:lnTo>
                <a:lnTo>
                  <a:pt x="1577833" y="463751"/>
                </a:lnTo>
                <a:lnTo>
                  <a:pt x="1114082" y="463751"/>
                </a:lnTo>
                <a:close/>
                <a:moveTo>
                  <a:pt x="557041" y="0"/>
                </a:moveTo>
                <a:lnTo>
                  <a:pt x="1020792" y="0"/>
                </a:lnTo>
                <a:lnTo>
                  <a:pt x="1020792" y="463751"/>
                </a:lnTo>
                <a:lnTo>
                  <a:pt x="557041" y="463751"/>
                </a:lnTo>
                <a:close/>
                <a:moveTo>
                  <a:pt x="0" y="0"/>
                </a:moveTo>
                <a:lnTo>
                  <a:pt x="463751" y="0"/>
                </a:lnTo>
                <a:lnTo>
                  <a:pt x="463751" y="463751"/>
                </a:lnTo>
                <a:lnTo>
                  <a:pt x="0" y="463751"/>
                </a:lnTo>
                <a:close/>
              </a:path>
            </a:pathLst>
          </a:cu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75" name="All Items Text"/>
          <p:cNvSpPr txBox="1"/>
          <p:nvPr/>
        </p:nvSpPr>
        <p:spPr>
          <a:xfrm>
            <a:off x="391493" y="174660"/>
            <a:ext cx="1045629" cy="192360"/>
          </a:xfrm>
          <a:prstGeom prst="rect">
            <a:avLst/>
          </a:prstGeom>
          <a:noFill/>
        </p:spPr>
        <p:txBody>
          <a:bodyPr wrap="square" lIns="45720" rIns="45720" rtlCol="0">
            <a:spAutoFit/>
          </a:bodyPr>
          <a:lstStyle/>
          <a:p>
            <a:r>
              <a:rPr lang="en-US" sz="650" dirty="0" smtClean="0">
                <a:solidFill>
                  <a:srgbClr val="3C454F"/>
                </a:solidFill>
                <a:latin typeface="Segoe UI" panose="020B0502040204020203" pitchFamily="34" charset="0"/>
                <a:cs typeface="Segoe UI" panose="020B0502040204020203" pitchFamily="34" charset="0"/>
              </a:rPr>
              <a:t>ALL ITEMS</a:t>
            </a:r>
            <a:endParaRPr lang="en-US" sz="650" dirty="0">
              <a:solidFill>
                <a:srgbClr val="3C454F"/>
              </a:solidFill>
              <a:latin typeface="Segoe UI" panose="020B0502040204020203" pitchFamily="34" charset="0"/>
              <a:cs typeface="Segoe UI" panose="020B0502040204020203" pitchFamily="34" charset="0"/>
            </a:endParaRPr>
          </a:p>
        </p:txBody>
      </p:sp>
      <p:grpSp>
        <p:nvGrpSpPr>
          <p:cNvPr id="81" name="Group 80"/>
          <p:cNvGrpSpPr/>
          <p:nvPr/>
        </p:nvGrpSpPr>
        <p:grpSpPr>
          <a:xfrm>
            <a:off x="8599524" y="1324547"/>
            <a:ext cx="3241342" cy="2231928"/>
            <a:chOff x="8491721" y="323661"/>
            <a:chExt cx="2868460" cy="1866838"/>
          </a:xfrm>
        </p:grpSpPr>
        <p:sp>
          <p:nvSpPr>
            <p:cNvPr id="79" name="Cloud Icon 02"/>
            <p:cNvSpPr>
              <a:spLocks noChangeAspect="1"/>
            </p:cNvSpPr>
            <p:nvPr/>
          </p:nvSpPr>
          <p:spPr bwMode="auto">
            <a:xfrm flipH="1">
              <a:off x="8491721" y="323661"/>
              <a:ext cx="1775157" cy="1211431"/>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Cloud Icon 02"/>
            <p:cNvSpPr>
              <a:spLocks noChangeAspect="1"/>
            </p:cNvSpPr>
            <p:nvPr/>
          </p:nvSpPr>
          <p:spPr bwMode="auto">
            <a:xfrm>
              <a:off x="8896382" y="509114"/>
              <a:ext cx="2463799" cy="1681385"/>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Cloud Icon 02"/>
            <p:cNvSpPr>
              <a:spLocks noChangeAspect="1"/>
            </p:cNvSpPr>
            <p:nvPr/>
          </p:nvSpPr>
          <p:spPr bwMode="auto">
            <a:xfrm flipH="1">
              <a:off x="9781820" y="945311"/>
              <a:ext cx="1262423" cy="861523"/>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8326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9" presetClass="emph" presetSubtype="0" fill="hold" grpId="0" nodeType="withEffect">
                                  <p:stCondLst>
                                    <p:cond delay="0"/>
                                  </p:stCondLst>
                                  <p:childTnLst>
                                    <p:animClr clrSpc="rgb" dir="cw">
                                      <p:cBhvr override="childStyle">
                                        <p:cTn id="8" dur="500" fill="hold"/>
                                        <p:tgtEl>
                                          <p:spTgt spid="72"/>
                                        </p:tgtEl>
                                        <p:attrNameLst>
                                          <p:attrName>style.color</p:attrName>
                                        </p:attrNameLst>
                                      </p:cBhvr>
                                      <p:to>
                                        <a:srgbClr val="3C454F"/>
                                      </p:to>
                                    </p:animClr>
                                    <p:animClr clrSpc="rgb" dir="cw">
                                      <p:cBhvr>
                                        <p:cTn id="9" dur="500" fill="hold"/>
                                        <p:tgtEl>
                                          <p:spTgt spid="72"/>
                                        </p:tgtEl>
                                        <p:attrNameLst>
                                          <p:attrName>fillcolor</p:attrName>
                                        </p:attrNameLst>
                                      </p:cBhvr>
                                      <p:to>
                                        <a:srgbClr val="3C454F"/>
                                      </p:to>
                                    </p:animClr>
                                    <p:set>
                                      <p:cBhvr>
                                        <p:cTn id="10" dur="500" fill="hold"/>
                                        <p:tgtEl>
                                          <p:spTgt spid="72"/>
                                        </p:tgtEl>
                                        <p:attrNameLst>
                                          <p:attrName>fill.type</p:attrName>
                                        </p:attrNameLst>
                                      </p:cBhvr>
                                      <p:to>
                                        <p:strVal val="solid"/>
                                      </p:to>
                                    </p:set>
                                    <p:set>
                                      <p:cBhvr>
                                        <p:cTn id="11" dur="500" fill="hold"/>
                                        <p:tgtEl>
                                          <p:spTgt spid="72"/>
                                        </p:tgtEl>
                                        <p:attrNameLst>
                                          <p:attrName>fill.on</p:attrName>
                                        </p:attrNameLst>
                                      </p:cBhvr>
                                      <p:to>
                                        <p:strVal val="true"/>
                                      </p:to>
                                    </p:set>
                                  </p:childTnLst>
                                </p:cTn>
                              </p:par>
                              <p:par>
                                <p:cTn id="12" presetID="19" presetClass="emph" presetSubtype="0" fill="hold" grpId="0" nodeType="withEffect">
                                  <p:stCondLst>
                                    <p:cond delay="0"/>
                                  </p:stCondLst>
                                  <p:childTnLst>
                                    <p:animClr clrSpc="rgb" dir="cw">
                                      <p:cBhvr override="childStyle">
                                        <p:cTn id="13" dur="500" fill="hold"/>
                                        <p:tgtEl>
                                          <p:spTgt spid="68"/>
                                        </p:tgtEl>
                                        <p:attrNameLst>
                                          <p:attrName>style.color</p:attrName>
                                        </p:attrNameLst>
                                      </p:cBhvr>
                                      <p:to>
                                        <a:srgbClr val="3C454F"/>
                                      </p:to>
                                    </p:animClr>
                                    <p:animClr clrSpc="rgb" dir="cw">
                                      <p:cBhvr>
                                        <p:cTn id="14" dur="500" fill="hold"/>
                                        <p:tgtEl>
                                          <p:spTgt spid="68"/>
                                        </p:tgtEl>
                                        <p:attrNameLst>
                                          <p:attrName>fillcolor</p:attrName>
                                        </p:attrNameLst>
                                      </p:cBhvr>
                                      <p:to>
                                        <a:srgbClr val="3C454F"/>
                                      </p:to>
                                    </p:animClr>
                                    <p:set>
                                      <p:cBhvr>
                                        <p:cTn id="15" dur="500" fill="hold"/>
                                        <p:tgtEl>
                                          <p:spTgt spid="68"/>
                                        </p:tgtEl>
                                        <p:attrNameLst>
                                          <p:attrName>fill.type</p:attrName>
                                        </p:attrNameLst>
                                      </p:cBhvr>
                                      <p:to>
                                        <p:strVal val="solid"/>
                                      </p:to>
                                    </p:set>
                                    <p:set>
                                      <p:cBhvr>
                                        <p:cTn id="16" dur="500" fill="hold"/>
                                        <p:tgtEl>
                                          <p:spTgt spid="68"/>
                                        </p:tgtEl>
                                        <p:attrNameLst>
                                          <p:attrName>fill.on</p:attrName>
                                        </p:attrNameLst>
                                      </p:cBhvr>
                                      <p:to>
                                        <p:strVal val="true"/>
                                      </p:to>
                                    </p:set>
                                  </p:childTnLst>
                                </p:cTn>
                              </p:par>
                              <p:par>
                                <p:cTn id="17" presetID="19" presetClass="emph" presetSubtype="0" fill="hold" grpId="0" nodeType="withEffect">
                                  <p:stCondLst>
                                    <p:cond delay="0"/>
                                  </p:stCondLst>
                                  <p:childTnLst>
                                    <p:animClr clrSpc="rgb" dir="cw">
                                      <p:cBhvr override="childStyle">
                                        <p:cTn id="18" dur="500" fill="hold"/>
                                        <p:tgtEl>
                                          <p:spTgt spid="64"/>
                                        </p:tgtEl>
                                        <p:attrNameLst>
                                          <p:attrName>style.color</p:attrName>
                                        </p:attrNameLst>
                                      </p:cBhvr>
                                      <p:to>
                                        <a:srgbClr val="3C454F"/>
                                      </p:to>
                                    </p:animClr>
                                    <p:animClr clrSpc="rgb" dir="cw">
                                      <p:cBhvr>
                                        <p:cTn id="19" dur="500" fill="hold"/>
                                        <p:tgtEl>
                                          <p:spTgt spid="64"/>
                                        </p:tgtEl>
                                        <p:attrNameLst>
                                          <p:attrName>fillcolor</p:attrName>
                                        </p:attrNameLst>
                                      </p:cBhvr>
                                      <p:to>
                                        <a:srgbClr val="3C454F"/>
                                      </p:to>
                                    </p:animClr>
                                    <p:set>
                                      <p:cBhvr>
                                        <p:cTn id="20" dur="500" fill="hold"/>
                                        <p:tgtEl>
                                          <p:spTgt spid="64"/>
                                        </p:tgtEl>
                                        <p:attrNameLst>
                                          <p:attrName>fill.type</p:attrName>
                                        </p:attrNameLst>
                                      </p:cBhvr>
                                      <p:to>
                                        <p:strVal val="solid"/>
                                      </p:to>
                                    </p:set>
                                    <p:set>
                                      <p:cBhvr>
                                        <p:cTn id="21" dur="500" fill="hold"/>
                                        <p:tgtEl>
                                          <p:spTgt spid="64"/>
                                        </p:tgtEl>
                                        <p:attrNameLst>
                                          <p:attrName>fill.on</p:attrName>
                                        </p:attrNameLst>
                                      </p:cBhvr>
                                      <p:to>
                                        <p:strVal val="true"/>
                                      </p:to>
                                    </p:set>
                                  </p:childTnLst>
                                </p:cTn>
                              </p:par>
                              <p:par>
                                <p:cTn id="22" presetID="19" presetClass="emph" presetSubtype="0" fill="hold" grpId="0" nodeType="withEffect">
                                  <p:stCondLst>
                                    <p:cond delay="0"/>
                                  </p:stCondLst>
                                  <p:childTnLst>
                                    <p:animClr clrSpc="rgb" dir="cw">
                                      <p:cBhvr override="childStyle">
                                        <p:cTn id="23" dur="500" fill="hold"/>
                                        <p:tgtEl>
                                          <p:spTgt spid="60"/>
                                        </p:tgtEl>
                                        <p:attrNameLst>
                                          <p:attrName>style.color</p:attrName>
                                        </p:attrNameLst>
                                      </p:cBhvr>
                                      <p:to>
                                        <a:srgbClr val="3C454F"/>
                                      </p:to>
                                    </p:animClr>
                                    <p:animClr clrSpc="rgb" dir="cw">
                                      <p:cBhvr>
                                        <p:cTn id="24" dur="500" fill="hold"/>
                                        <p:tgtEl>
                                          <p:spTgt spid="60"/>
                                        </p:tgtEl>
                                        <p:attrNameLst>
                                          <p:attrName>fillcolor</p:attrName>
                                        </p:attrNameLst>
                                      </p:cBhvr>
                                      <p:to>
                                        <a:srgbClr val="3C454F"/>
                                      </p:to>
                                    </p:animClr>
                                    <p:set>
                                      <p:cBhvr>
                                        <p:cTn id="25" dur="500" fill="hold"/>
                                        <p:tgtEl>
                                          <p:spTgt spid="60"/>
                                        </p:tgtEl>
                                        <p:attrNameLst>
                                          <p:attrName>fill.type</p:attrName>
                                        </p:attrNameLst>
                                      </p:cBhvr>
                                      <p:to>
                                        <p:strVal val="solid"/>
                                      </p:to>
                                    </p:set>
                                    <p:set>
                                      <p:cBhvr>
                                        <p:cTn id="26" dur="500" fill="hold"/>
                                        <p:tgtEl>
                                          <p:spTgt spid="60"/>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9" presetClass="emph" presetSubtype="0" fill="hold" grpId="1" nodeType="withEffect">
                                  <p:stCondLst>
                                    <p:cond delay="0"/>
                                  </p:stCondLst>
                                  <p:childTnLst>
                                    <p:animClr clrSpc="rgb" dir="cw">
                                      <p:cBhvr override="childStyle">
                                        <p:cTn id="32" dur="500" fill="hold"/>
                                        <p:tgtEl>
                                          <p:spTgt spid="72"/>
                                        </p:tgtEl>
                                        <p:attrNameLst>
                                          <p:attrName>style.color</p:attrName>
                                        </p:attrNameLst>
                                      </p:cBhvr>
                                      <p:to>
                                        <a:srgbClr val="FFFFFF"/>
                                      </p:to>
                                    </p:animClr>
                                    <p:animClr clrSpc="rgb" dir="cw">
                                      <p:cBhvr>
                                        <p:cTn id="33" dur="500" fill="hold"/>
                                        <p:tgtEl>
                                          <p:spTgt spid="72"/>
                                        </p:tgtEl>
                                        <p:attrNameLst>
                                          <p:attrName>fillcolor</p:attrName>
                                        </p:attrNameLst>
                                      </p:cBhvr>
                                      <p:to>
                                        <a:srgbClr val="FFFFFF"/>
                                      </p:to>
                                    </p:animClr>
                                    <p:set>
                                      <p:cBhvr>
                                        <p:cTn id="34" dur="500" fill="hold"/>
                                        <p:tgtEl>
                                          <p:spTgt spid="72"/>
                                        </p:tgtEl>
                                        <p:attrNameLst>
                                          <p:attrName>fill.type</p:attrName>
                                        </p:attrNameLst>
                                      </p:cBhvr>
                                      <p:to>
                                        <p:strVal val="solid"/>
                                      </p:to>
                                    </p:set>
                                    <p:set>
                                      <p:cBhvr>
                                        <p:cTn id="35" dur="500" fill="hold"/>
                                        <p:tgtEl>
                                          <p:spTgt spid="72"/>
                                        </p:tgtEl>
                                        <p:attrNameLst>
                                          <p:attrName>fill.on</p:attrName>
                                        </p:attrNameLst>
                                      </p:cBhvr>
                                      <p:to>
                                        <p:strVal val="true"/>
                                      </p:to>
                                    </p:set>
                                  </p:childTnLst>
                                </p:cTn>
                              </p:par>
                              <p:par>
                                <p:cTn id="36" presetID="19" presetClass="emph" presetSubtype="0" fill="hold" grpId="1" nodeType="withEffect">
                                  <p:stCondLst>
                                    <p:cond delay="0"/>
                                  </p:stCondLst>
                                  <p:childTnLst>
                                    <p:animClr clrSpc="rgb" dir="cw">
                                      <p:cBhvr override="childStyle">
                                        <p:cTn id="37" dur="500" fill="hold"/>
                                        <p:tgtEl>
                                          <p:spTgt spid="68"/>
                                        </p:tgtEl>
                                        <p:attrNameLst>
                                          <p:attrName>style.color</p:attrName>
                                        </p:attrNameLst>
                                      </p:cBhvr>
                                      <p:to>
                                        <a:srgbClr val="FFFFFF"/>
                                      </p:to>
                                    </p:animClr>
                                    <p:animClr clrSpc="rgb" dir="cw">
                                      <p:cBhvr>
                                        <p:cTn id="38" dur="500" fill="hold"/>
                                        <p:tgtEl>
                                          <p:spTgt spid="68"/>
                                        </p:tgtEl>
                                        <p:attrNameLst>
                                          <p:attrName>fillcolor</p:attrName>
                                        </p:attrNameLst>
                                      </p:cBhvr>
                                      <p:to>
                                        <a:srgbClr val="FFFFFF"/>
                                      </p:to>
                                    </p:animClr>
                                    <p:set>
                                      <p:cBhvr>
                                        <p:cTn id="39" dur="500" fill="hold"/>
                                        <p:tgtEl>
                                          <p:spTgt spid="68"/>
                                        </p:tgtEl>
                                        <p:attrNameLst>
                                          <p:attrName>fill.type</p:attrName>
                                        </p:attrNameLst>
                                      </p:cBhvr>
                                      <p:to>
                                        <p:strVal val="solid"/>
                                      </p:to>
                                    </p:set>
                                    <p:set>
                                      <p:cBhvr>
                                        <p:cTn id="40" dur="500" fill="hold"/>
                                        <p:tgtEl>
                                          <p:spTgt spid="68"/>
                                        </p:tgtEl>
                                        <p:attrNameLst>
                                          <p:attrName>fill.on</p:attrName>
                                        </p:attrNameLst>
                                      </p:cBhvr>
                                      <p:to>
                                        <p:strVal val="true"/>
                                      </p:to>
                                    </p:set>
                                  </p:childTnLst>
                                </p:cTn>
                              </p:par>
                              <p:par>
                                <p:cTn id="41" presetID="19" presetClass="emph" presetSubtype="0" fill="hold" grpId="1" nodeType="withEffect">
                                  <p:stCondLst>
                                    <p:cond delay="0"/>
                                  </p:stCondLst>
                                  <p:childTnLst>
                                    <p:animClr clrSpc="rgb" dir="cw">
                                      <p:cBhvr override="childStyle">
                                        <p:cTn id="42" dur="500" fill="hold"/>
                                        <p:tgtEl>
                                          <p:spTgt spid="64"/>
                                        </p:tgtEl>
                                        <p:attrNameLst>
                                          <p:attrName>style.color</p:attrName>
                                        </p:attrNameLst>
                                      </p:cBhvr>
                                      <p:to>
                                        <a:srgbClr val="FFFFFF"/>
                                      </p:to>
                                    </p:animClr>
                                    <p:animClr clrSpc="rgb" dir="cw">
                                      <p:cBhvr>
                                        <p:cTn id="43" dur="500" fill="hold"/>
                                        <p:tgtEl>
                                          <p:spTgt spid="64"/>
                                        </p:tgtEl>
                                        <p:attrNameLst>
                                          <p:attrName>fillcolor</p:attrName>
                                        </p:attrNameLst>
                                      </p:cBhvr>
                                      <p:to>
                                        <a:srgbClr val="FFFFFF"/>
                                      </p:to>
                                    </p:animClr>
                                    <p:set>
                                      <p:cBhvr>
                                        <p:cTn id="44" dur="500" fill="hold"/>
                                        <p:tgtEl>
                                          <p:spTgt spid="64"/>
                                        </p:tgtEl>
                                        <p:attrNameLst>
                                          <p:attrName>fill.type</p:attrName>
                                        </p:attrNameLst>
                                      </p:cBhvr>
                                      <p:to>
                                        <p:strVal val="solid"/>
                                      </p:to>
                                    </p:set>
                                    <p:set>
                                      <p:cBhvr>
                                        <p:cTn id="45" dur="500" fill="hold"/>
                                        <p:tgtEl>
                                          <p:spTgt spid="64"/>
                                        </p:tgtEl>
                                        <p:attrNameLst>
                                          <p:attrName>fill.on</p:attrName>
                                        </p:attrNameLst>
                                      </p:cBhvr>
                                      <p:to>
                                        <p:strVal val="true"/>
                                      </p:to>
                                    </p:set>
                                  </p:childTnLst>
                                </p:cTn>
                              </p:par>
                              <p:par>
                                <p:cTn id="46" presetID="19" presetClass="emph" presetSubtype="0" fill="hold" grpId="1" nodeType="withEffect">
                                  <p:stCondLst>
                                    <p:cond delay="0"/>
                                  </p:stCondLst>
                                  <p:childTnLst>
                                    <p:animClr clrSpc="rgb" dir="cw">
                                      <p:cBhvr override="childStyle">
                                        <p:cTn id="47" dur="500" fill="hold"/>
                                        <p:tgtEl>
                                          <p:spTgt spid="60"/>
                                        </p:tgtEl>
                                        <p:attrNameLst>
                                          <p:attrName>style.color</p:attrName>
                                        </p:attrNameLst>
                                      </p:cBhvr>
                                      <p:to>
                                        <a:srgbClr val="FFFFFF"/>
                                      </p:to>
                                    </p:animClr>
                                    <p:animClr clrSpc="rgb" dir="cw">
                                      <p:cBhvr>
                                        <p:cTn id="48" dur="500" fill="hold"/>
                                        <p:tgtEl>
                                          <p:spTgt spid="60"/>
                                        </p:tgtEl>
                                        <p:attrNameLst>
                                          <p:attrName>fillcolor</p:attrName>
                                        </p:attrNameLst>
                                      </p:cBhvr>
                                      <p:to>
                                        <a:srgbClr val="FFFFFF"/>
                                      </p:to>
                                    </p:animClr>
                                    <p:set>
                                      <p:cBhvr>
                                        <p:cTn id="49" dur="500" fill="hold"/>
                                        <p:tgtEl>
                                          <p:spTgt spid="60"/>
                                        </p:tgtEl>
                                        <p:attrNameLst>
                                          <p:attrName>fill.type</p:attrName>
                                        </p:attrNameLst>
                                      </p:cBhvr>
                                      <p:to>
                                        <p:strVal val="solid"/>
                                      </p:to>
                                    </p:set>
                                    <p:set>
                                      <p:cBhvr>
                                        <p:cTn id="50" dur="500" fill="hold"/>
                                        <p:tgtEl>
                                          <p:spTgt spid="60"/>
                                        </p:tgtEl>
                                        <p:attrNameLst>
                                          <p:attrName>fill.on</p:attrName>
                                        </p:attrNameLst>
                                      </p:cBhvr>
                                      <p:to>
                                        <p:strVal val="true"/>
                                      </p:to>
                                    </p:set>
                                  </p:childTnLst>
                                </p:cTn>
                              </p:par>
                              <p:par>
                                <p:cTn id="51" presetID="19" presetClass="emph" presetSubtype="0" fill="hold" grpId="0" nodeType="withEffect">
                                  <p:stCondLst>
                                    <p:cond delay="0"/>
                                  </p:stCondLst>
                                  <p:childTnLst>
                                    <p:animClr clrSpc="rgb" dir="cw">
                                      <p:cBhvr override="childStyle">
                                        <p:cTn id="52" dur="500" fill="hold"/>
                                        <p:tgtEl>
                                          <p:spTgt spid="56"/>
                                        </p:tgtEl>
                                        <p:attrNameLst>
                                          <p:attrName>style.color</p:attrName>
                                        </p:attrNameLst>
                                      </p:cBhvr>
                                      <p:to>
                                        <a:srgbClr val="3C454F"/>
                                      </p:to>
                                    </p:animClr>
                                    <p:animClr clrSpc="rgb" dir="cw">
                                      <p:cBhvr>
                                        <p:cTn id="53" dur="500" fill="hold"/>
                                        <p:tgtEl>
                                          <p:spTgt spid="56"/>
                                        </p:tgtEl>
                                        <p:attrNameLst>
                                          <p:attrName>fillcolor</p:attrName>
                                        </p:attrNameLst>
                                      </p:cBhvr>
                                      <p:to>
                                        <a:srgbClr val="3C454F"/>
                                      </p:to>
                                    </p:animClr>
                                    <p:set>
                                      <p:cBhvr>
                                        <p:cTn id="54" dur="500" fill="hold"/>
                                        <p:tgtEl>
                                          <p:spTgt spid="56"/>
                                        </p:tgtEl>
                                        <p:attrNameLst>
                                          <p:attrName>fill.type</p:attrName>
                                        </p:attrNameLst>
                                      </p:cBhvr>
                                      <p:to>
                                        <p:strVal val="solid"/>
                                      </p:to>
                                    </p:set>
                                    <p:set>
                                      <p:cBhvr>
                                        <p:cTn id="55" dur="500" fill="hold"/>
                                        <p:tgtEl>
                                          <p:spTgt spid="56"/>
                                        </p:tgtEl>
                                        <p:attrNameLst>
                                          <p:attrName>fill.on</p:attrName>
                                        </p:attrNameLst>
                                      </p:cBhvr>
                                      <p:to>
                                        <p:strVal val="true"/>
                                      </p:to>
                                    </p:set>
                                  </p:childTnLst>
                                </p:cTn>
                              </p:par>
                              <p:par>
                                <p:cTn id="56" presetID="19" presetClass="emph" presetSubtype="0" fill="hold" grpId="0" nodeType="withEffect">
                                  <p:stCondLst>
                                    <p:cond delay="0"/>
                                  </p:stCondLst>
                                  <p:childTnLst>
                                    <p:animClr clrSpc="rgb" dir="cw">
                                      <p:cBhvr override="childStyle">
                                        <p:cTn id="57" dur="500" fill="hold"/>
                                        <p:tgtEl>
                                          <p:spTgt spid="52"/>
                                        </p:tgtEl>
                                        <p:attrNameLst>
                                          <p:attrName>style.color</p:attrName>
                                        </p:attrNameLst>
                                      </p:cBhvr>
                                      <p:to>
                                        <a:srgbClr val="3C454F"/>
                                      </p:to>
                                    </p:animClr>
                                    <p:animClr clrSpc="rgb" dir="cw">
                                      <p:cBhvr>
                                        <p:cTn id="58" dur="500" fill="hold"/>
                                        <p:tgtEl>
                                          <p:spTgt spid="52"/>
                                        </p:tgtEl>
                                        <p:attrNameLst>
                                          <p:attrName>fillcolor</p:attrName>
                                        </p:attrNameLst>
                                      </p:cBhvr>
                                      <p:to>
                                        <a:srgbClr val="3C454F"/>
                                      </p:to>
                                    </p:animClr>
                                    <p:set>
                                      <p:cBhvr>
                                        <p:cTn id="59" dur="500" fill="hold"/>
                                        <p:tgtEl>
                                          <p:spTgt spid="52"/>
                                        </p:tgtEl>
                                        <p:attrNameLst>
                                          <p:attrName>fill.type</p:attrName>
                                        </p:attrNameLst>
                                      </p:cBhvr>
                                      <p:to>
                                        <p:strVal val="solid"/>
                                      </p:to>
                                    </p:set>
                                    <p:set>
                                      <p:cBhvr>
                                        <p:cTn id="60" dur="500" fill="hold"/>
                                        <p:tgtEl>
                                          <p:spTgt spid="52"/>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childTnLst>
                                </p:cTn>
                              </p:par>
                              <p:par>
                                <p:cTn id="65" presetID="19" presetClass="emph" presetSubtype="0" fill="hold" grpId="1" nodeType="withEffect">
                                  <p:stCondLst>
                                    <p:cond delay="0"/>
                                  </p:stCondLst>
                                  <p:childTnLst>
                                    <p:animClr clrSpc="rgb" dir="cw">
                                      <p:cBhvr override="childStyle">
                                        <p:cTn id="66" dur="500" fill="hold"/>
                                        <p:tgtEl>
                                          <p:spTgt spid="56"/>
                                        </p:tgtEl>
                                        <p:attrNameLst>
                                          <p:attrName>style.color</p:attrName>
                                        </p:attrNameLst>
                                      </p:cBhvr>
                                      <p:to>
                                        <a:srgbClr val="FFFFFF"/>
                                      </p:to>
                                    </p:animClr>
                                    <p:animClr clrSpc="rgb" dir="cw">
                                      <p:cBhvr>
                                        <p:cTn id="67" dur="500" fill="hold"/>
                                        <p:tgtEl>
                                          <p:spTgt spid="56"/>
                                        </p:tgtEl>
                                        <p:attrNameLst>
                                          <p:attrName>fillcolor</p:attrName>
                                        </p:attrNameLst>
                                      </p:cBhvr>
                                      <p:to>
                                        <a:srgbClr val="FFFFFF"/>
                                      </p:to>
                                    </p:animClr>
                                    <p:set>
                                      <p:cBhvr>
                                        <p:cTn id="68" dur="500" fill="hold"/>
                                        <p:tgtEl>
                                          <p:spTgt spid="56"/>
                                        </p:tgtEl>
                                        <p:attrNameLst>
                                          <p:attrName>fill.type</p:attrName>
                                        </p:attrNameLst>
                                      </p:cBhvr>
                                      <p:to>
                                        <p:strVal val="solid"/>
                                      </p:to>
                                    </p:set>
                                    <p:set>
                                      <p:cBhvr>
                                        <p:cTn id="69" dur="500" fill="hold"/>
                                        <p:tgtEl>
                                          <p:spTgt spid="56"/>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52"/>
                                        </p:tgtEl>
                                        <p:attrNameLst>
                                          <p:attrName>style.color</p:attrName>
                                        </p:attrNameLst>
                                      </p:cBhvr>
                                      <p:to>
                                        <a:srgbClr val="FFFFFF"/>
                                      </p:to>
                                    </p:animClr>
                                    <p:animClr clrSpc="rgb" dir="cw">
                                      <p:cBhvr>
                                        <p:cTn id="72" dur="500" fill="hold"/>
                                        <p:tgtEl>
                                          <p:spTgt spid="52"/>
                                        </p:tgtEl>
                                        <p:attrNameLst>
                                          <p:attrName>fillcolor</p:attrName>
                                        </p:attrNameLst>
                                      </p:cBhvr>
                                      <p:to>
                                        <a:srgbClr val="FFFFFF"/>
                                      </p:to>
                                    </p:animClr>
                                    <p:set>
                                      <p:cBhvr>
                                        <p:cTn id="73" dur="500" fill="hold"/>
                                        <p:tgtEl>
                                          <p:spTgt spid="52"/>
                                        </p:tgtEl>
                                        <p:attrNameLst>
                                          <p:attrName>fill.type</p:attrName>
                                        </p:attrNameLst>
                                      </p:cBhvr>
                                      <p:to>
                                        <p:strVal val="solid"/>
                                      </p:to>
                                    </p:set>
                                    <p:set>
                                      <p:cBhvr>
                                        <p:cTn id="74" dur="500" fill="hold"/>
                                        <p:tgtEl>
                                          <p:spTgt spid="52"/>
                                        </p:tgtEl>
                                        <p:attrNameLst>
                                          <p:attrName>fill.on</p:attrName>
                                        </p:attrNameLst>
                                      </p:cBhvr>
                                      <p:to>
                                        <p:strVal val="true"/>
                                      </p:to>
                                    </p:set>
                                  </p:childTnLst>
                                </p:cTn>
                              </p:par>
                              <p:par>
                                <p:cTn id="75" presetID="19" presetClass="emph" presetSubtype="0" fill="hold" grpId="0" nodeType="withEffect">
                                  <p:stCondLst>
                                    <p:cond delay="0"/>
                                  </p:stCondLst>
                                  <p:childTnLst>
                                    <p:animClr clrSpc="rgb" dir="cw">
                                      <p:cBhvr override="childStyle">
                                        <p:cTn id="76" dur="500" fill="hold"/>
                                        <p:tgtEl>
                                          <p:spTgt spid="28"/>
                                        </p:tgtEl>
                                        <p:attrNameLst>
                                          <p:attrName>style.color</p:attrName>
                                        </p:attrNameLst>
                                      </p:cBhvr>
                                      <p:to>
                                        <a:srgbClr val="3C454F"/>
                                      </p:to>
                                    </p:animClr>
                                    <p:animClr clrSpc="rgb" dir="cw">
                                      <p:cBhvr>
                                        <p:cTn id="77" dur="500" fill="hold"/>
                                        <p:tgtEl>
                                          <p:spTgt spid="28"/>
                                        </p:tgtEl>
                                        <p:attrNameLst>
                                          <p:attrName>fillcolor</p:attrName>
                                        </p:attrNameLst>
                                      </p:cBhvr>
                                      <p:to>
                                        <a:srgbClr val="3C454F"/>
                                      </p:to>
                                    </p:animClr>
                                    <p:set>
                                      <p:cBhvr>
                                        <p:cTn id="78" dur="500" fill="hold"/>
                                        <p:tgtEl>
                                          <p:spTgt spid="28"/>
                                        </p:tgtEl>
                                        <p:attrNameLst>
                                          <p:attrName>fill.type</p:attrName>
                                        </p:attrNameLst>
                                      </p:cBhvr>
                                      <p:to>
                                        <p:strVal val="solid"/>
                                      </p:to>
                                    </p:set>
                                    <p:set>
                                      <p:cBhvr>
                                        <p:cTn id="79" dur="500" fill="hold"/>
                                        <p:tgtEl>
                                          <p:spTgt spid="28"/>
                                        </p:tgtEl>
                                        <p:attrNameLst>
                                          <p:attrName>fill.on</p:attrName>
                                        </p:attrNameLst>
                                      </p:cBhvr>
                                      <p:to>
                                        <p:strVal val="true"/>
                                      </p:to>
                                    </p:set>
                                  </p:childTnLst>
                                </p:cTn>
                              </p:par>
                              <p:par>
                                <p:cTn id="80" presetID="19" presetClass="emph" presetSubtype="0" fill="hold" grpId="0" nodeType="withEffect">
                                  <p:stCondLst>
                                    <p:cond delay="0"/>
                                  </p:stCondLst>
                                  <p:childTnLst>
                                    <p:animClr clrSpc="rgb" dir="cw">
                                      <p:cBhvr override="childStyle">
                                        <p:cTn id="81" dur="500" fill="hold"/>
                                        <p:tgtEl>
                                          <p:spTgt spid="24"/>
                                        </p:tgtEl>
                                        <p:attrNameLst>
                                          <p:attrName>style.color</p:attrName>
                                        </p:attrNameLst>
                                      </p:cBhvr>
                                      <p:to>
                                        <a:srgbClr val="3C454F"/>
                                      </p:to>
                                    </p:animClr>
                                    <p:animClr clrSpc="rgb" dir="cw">
                                      <p:cBhvr>
                                        <p:cTn id="82" dur="500" fill="hold"/>
                                        <p:tgtEl>
                                          <p:spTgt spid="24"/>
                                        </p:tgtEl>
                                        <p:attrNameLst>
                                          <p:attrName>fillcolor</p:attrName>
                                        </p:attrNameLst>
                                      </p:cBhvr>
                                      <p:to>
                                        <a:srgbClr val="3C454F"/>
                                      </p:to>
                                    </p:animClr>
                                    <p:set>
                                      <p:cBhvr>
                                        <p:cTn id="83" dur="500" fill="hold"/>
                                        <p:tgtEl>
                                          <p:spTgt spid="24"/>
                                        </p:tgtEl>
                                        <p:attrNameLst>
                                          <p:attrName>fill.type</p:attrName>
                                        </p:attrNameLst>
                                      </p:cBhvr>
                                      <p:to>
                                        <p:strVal val="solid"/>
                                      </p:to>
                                    </p:set>
                                    <p:set>
                                      <p:cBhvr>
                                        <p:cTn id="84" dur="500" fill="hold"/>
                                        <p:tgtEl>
                                          <p:spTgt spid="24"/>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3" end="3"/>
                                            </p:txEl>
                                          </p:spTgt>
                                        </p:tgtEl>
                                        <p:attrNameLst>
                                          <p:attrName>style.visibility</p:attrName>
                                        </p:attrNameLst>
                                      </p:cBhvr>
                                      <p:to>
                                        <p:strVal val="visible"/>
                                      </p:to>
                                    </p:set>
                                  </p:childTnLst>
                                </p:cTn>
                              </p:par>
                              <p:par>
                                <p:cTn id="89" presetID="19" presetClass="emph" presetSubtype="0" fill="hold" grpId="1" nodeType="withEffect">
                                  <p:stCondLst>
                                    <p:cond delay="0"/>
                                  </p:stCondLst>
                                  <p:childTnLst>
                                    <p:animClr clrSpc="rgb" dir="cw">
                                      <p:cBhvr override="childStyle">
                                        <p:cTn id="90" dur="500" fill="hold"/>
                                        <p:tgtEl>
                                          <p:spTgt spid="28"/>
                                        </p:tgtEl>
                                        <p:attrNameLst>
                                          <p:attrName>style.color</p:attrName>
                                        </p:attrNameLst>
                                      </p:cBhvr>
                                      <p:to>
                                        <a:srgbClr val="FFFFFF"/>
                                      </p:to>
                                    </p:animClr>
                                    <p:animClr clrSpc="rgb" dir="cw">
                                      <p:cBhvr>
                                        <p:cTn id="91" dur="500" fill="hold"/>
                                        <p:tgtEl>
                                          <p:spTgt spid="28"/>
                                        </p:tgtEl>
                                        <p:attrNameLst>
                                          <p:attrName>fillcolor</p:attrName>
                                        </p:attrNameLst>
                                      </p:cBhvr>
                                      <p:to>
                                        <a:srgbClr val="FFFFFF"/>
                                      </p:to>
                                    </p:animClr>
                                    <p:set>
                                      <p:cBhvr>
                                        <p:cTn id="92" dur="500" fill="hold"/>
                                        <p:tgtEl>
                                          <p:spTgt spid="28"/>
                                        </p:tgtEl>
                                        <p:attrNameLst>
                                          <p:attrName>fill.type</p:attrName>
                                        </p:attrNameLst>
                                      </p:cBhvr>
                                      <p:to>
                                        <p:strVal val="solid"/>
                                      </p:to>
                                    </p:set>
                                    <p:set>
                                      <p:cBhvr>
                                        <p:cTn id="93" dur="500" fill="hold"/>
                                        <p:tgtEl>
                                          <p:spTgt spid="28"/>
                                        </p:tgtEl>
                                        <p:attrNameLst>
                                          <p:attrName>fill.on</p:attrName>
                                        </p:attrNameLst>
                                      </p:cBhvr>
                                      <p:to>
                                        <p:strVal val="true"/>
                                      </p:to>
                                    </p:set>
                                  </p:childTnLst>
                                </p:cTn>
                              </p:par>
                              <p:par>
                                <p:cTn id="94" presetID="19" presetClass="emph" presetSubtype="0" fill="hold" grpId="1" nodeType="withEffect">
                                  <p:stCondLst>
                                    <p:cond delay="0"/>
                                  </p:stCondLst>
                                  <p:childTnLst>
                                    <p:animClr clrSpc="rgb" dir="cw">
                                      <p:cBhvr override="childStyle">
                                        <p:cTn id="95" dur="500" fill="hold"/>
                                        <p:tgtEl>
                                          <p:spTgt spid="24"/>
                                        </p:tgtEl>
                                        <p:attrNameLst>
                                          <p:attrName>style.color</p:attrName>
                                        </p:attrNameLst>
                                      </p:cBhvr>
                                      <p:to>
                                        <a:srgbClr val="FFFFFF"/>
                                      </p:to>
                                    </p:animClr>
                                    <p:animClr clrSpc="rgb" dir="cw">
                                      <p:cBhvr>
                                        <p:cTn id="96" dur="500" fill="hold"/>
                                        <p:tgtEl>
                                          <p:spTgt spid="24"/>
                                        </p:tgtEl>
                                        <p:attrNameLst>
                                          <p:attrName>fillcolor</p:attrName>
                                        </p:attrNameLst>
                                      </p:cBhvr>
                                      <p:to>
                                        <a:srgbClr val="FFFFFF"/>
                                      </p:to>
                                    </p:animClr>
                                    <p:set>
                                      <p:cBhvr>
                                        <p:cTn id="97" dur="500" fill="hold"/>
                                        <p:tgtEl>
                                          <p:spTgt spid="24"/>
                                        </p:tgtEl>
                                        <p:attrNameLst>
                                          <p:attrName>fill.type</p:attrName>
                                        </p:attrNameLst>
                                      </p:cBhvr>
                                      <p:to>
                                        <p:strVal val="solid"/>
                                      </p:to>
                                    </p:set>
                                    <p:set>
                                      <p:cBhvr>
                                        <p:cTn id="98" dur="500" fill="hold"/>
                                        <p:tgtEl>
                                          <p:spTgt spid="24"/>
                                        </p:tgtEl>
                                        <p:attrNameLst>
                                          <p:attrName>fill.on</p:attrName>
                                        </p:attrNameLst>
                                      </p:cBhvr>
                                      <p:to>
                                        <p:strVal val="true"/>
                                      </p:to>
                                    </p:set>
                                  </p:childTnLst>
                                </p:cTn>
                              </p:par>
                              <p:par>
                                <p:cTn id="99" presetID="19" presetClass="emph" presetSubtype="0" fill="hold" grpId="0" nodeType="withEffect">
                                  <p:stCondLst>
                                    <p:cond delay="0"/>
                                  </p:stCondLst>
                                  <p:childTnLst>
                                    <p:animClr clrSpc="rgb" dir="cw">
                                      <p:cBhvr override="childStyle">
                                        <p:cTn id="100" dur="500" fill="hold"/>
                                        <p:tgtEl>
                                          <p:spTgt spid="16"/>
                                        </p:tgtEl>
                                        <p:attrNameLst>
                                          <p:attrName>style.color</p:attrName>
                                        </p:attrNameLst>
                                      </p:cBhvr>
                                      <p:to>
                                        <a:srgbClr val="3C454F"/>
                                      </p:to>
                                    </p:animClr>
                                    <p:animClr clrSpc="rgb" dir="cw">
                                      <p:cBhvr>
                                        <p:cTn id="101" dur="500" fill="hold"/>
                                        <p:tgtEl>
                                          <p:spTgt spid="16"/>
                                        </p:tgtEl>
                                        <p:attrNameLst>
                                          <p:attrName>fillcolor</p:attrName>
                                        </p:attrNameLst>
                                      </p:cBhvr>
                                      <p:to>
                                        <a:srgbClr val="3C454F"/>
                                      </p:to>
                                    </p:animClr>
                                    <p:set>
                                      <p:cBhvr>
                                        <p:cTn id="102" dur="500" fill="hold"/>
                                        <p:tgtEl>
                                          <p:spTgt spid="16"/>
                                        </p:tgtEl>
                                        <p:attrNameLst>
                                          <p:attrName>fill.type</p:attrName>
                                        </p:attrNameLst>
                                      </p:cBhvr>
                                      <p:to>
                                        <p:strVal val="solid"/>
                                      </p:to>
                                    </p:set>
                                    <p:set>
                                      <p:cBhvr>
                                        <p:cTn id="103" dur="500" fill="hold"/>
                                        <p:tgtEl>
                                          <p:spTgt spid="16"/>
                                        </p:tgtEl>
                                        <p:attrNameLst>
                                          <p:attrName>fill.on</p:attrName>
                                        </p:attrNameLst>
                                      </p:cBhvr>
                                      <p:to>
                                        <p:strVal val="tru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3">
                                            <p:txEl>
                                              <p:pRg st="4" end="4"/>
                                            </p:txEl>
                                          </p:spTgt>
                                        </p:tgtEl>
                                        <p:attrNameLst>
                                          <p:attrName>style.visibility</p:attrName>
                                        </p:attrNameLst>
                                      </p:cBhvr>
                                      <p:to>
                                        <p:strVal val="visible"/>
                                      </p:to>
                                    </p:set>
                                  </p:childTnLst>
                                </p:cTn>
                              </p:par>
                              <p:par>
                                <p:cTn id="108" presetID="19" presetClass="emph" presetSubtype="0" fill="hold" grpId="1" nodeType="withEffect">
                                  <p:stCondLst>
                                    <p:cond delay="0"/>
                                  </p:stCondLst>
                                  <p:childTnLst>
                                    <p:animClr clrSpc="rgb" dir="cw">
                                      <p:cBhvr override="childStyle">
                                        <p:cTn id="109" dur="500" fill="hold"/>
                                        <p:tgtEl>
                                          <p:spTgt spid="16"/>
                                        </p:tgtEl>
                                        <p:attrNameLst>
                                          <p:attrName>style.color</p:attrName>
                                        </p:attrNameLst>
                                      </p:cBhvr>
                                      <p:to>
                                        <a:srgbClr val="FFFFFF"/>
                                      </p:to>
                                    </p:animClr>
                                    <p:animClr clrSpc="rgb" dir="cw">
                                      <p:cBhvr>
                                        <p:cTn id="110" dur="500" fill="hold"/>
                                        <p:tgtEl>
                                          <p:spTgt spid="16"/>
                                        </p:tgtEl>
                                        <p:attrNameLst>
                                          <p:attrName>fillcolor</p:attrName>
                                        </p:attrNameLst>
                                      </p:cBhvr>
                                      <p:to>
                                        <a:srgbClr val="FFFFFF"/>
                                      </p:to>
                                    </p:animClr>
                                    <p:set>
                                      <p:cBhvr>
                                        <p:cTn id="111" dur="500" fill="hold"/>
                                        <p:tgtEl>
                                          <p:spTgt spid="16"/>
                                        </p:tgtEl>
                                        <p:attrNameLst>
                                          <p:attrName>fill.type</p:attrName>
                                        </p:attrNameLst>
                                      </p:cBhvr>
                                      <p:to>
                                        <p:strVal val="solid"/>
                                      </p:to>
                                    </p:set>
                                    <p:set>
                                      <p:cBhvr>
                                        <p:cTn id="112" dur="500" fill="hold"/>
                                        <p:tgtEl>
                                          <p:spTgt spid="16"/>
                                        </p:tgtEl>
                                        <p:attrNameLst>
                                          <p:attrName>fill.on</p:attrName>
                                        </p:attrNameLst>
                                      </p:cBhvr>
                                      <p:to>
                                        <p:strVal val="true"/>
                                      </p:to>
                                    </p:set>
                                  </p:childTnLst>
                                </p:cTn>
                              </p:par>
                              <p:par>
                                <p:cTn id="113" presetID="19" presetClass="emph" presetSubtype="0" fill="hold" grpId="0" nodeType="withEffect">
                                  <p:stCondLst>
                                    <p:cond delay="0"/>
                                  </p:stCondLst>
                                  <p:childTnLst>
                                    <p:animClr clrSpc="rgb" dir="cw">
                                      <p:cBhvr override="childStyle">
                                        <p:cTn id="114" dur="500" fill="hold"/>
                                        <p:tgtEl>
                                          <p:spTgt spid="48"/>
                                        </p:tgtEl>
                                        <p:attrNameLst>
                                          <p:attrName>style.color</p:attrName>
                                        </p:attrNameLst>
                                      </p:cBhvr>
                                      <p:to>
                                        <a:srgbClr val="3C454F"/>
                                      </p:to>
                                    </p:animClr>
                                    <p:animClr clrSpc="rgb" dir="cw">
                                      <p:cBhvr>
                                        <p:cTn id="115" dur="500" fill="hold"/>
                                        <p:tgtEl>
                                          <p:spTgt spid="48"/>
                                        </p:tgtEl>
                                        <p:attrNameLst>
                                          <p:attrName>fillcolor</p:attrName>
                                        </p:attrNameLst>
                                      </p:cBhvr>
                                      <p:to>
                                        <a:srgbClr val="3C454F"/>
                                      </p:to>
                                    </p:animClr>
                                    <p:set>
                                      <p:cBhvr>
                                        <p:cTn id="116" dur="500" fill="hold"/>
                                        <p:tgtEl>
                                          <p:spTgt spid="48"/>
                                        </p:tgtEl>
                                        <p:attrNameLst>
                                          <p:attrName>fill.type</p:attrName>
                                        </p:attrNameLst>
                                      </p:cBhvr>
                                      <p:to>
                                        <p:strVal val="solid"/>
                                      </p:to>
                                    </p:set>
                                    <p:set>
                                      <p:cBhvr>
                                        <p:cTn id="117" dur="500" fill="hold"/>
                                        <p:tgtEl>
                                          <p:spTgt spid="48"/>
                                        </p:tgtEl>
                                        <p:attrNameLst>
                                          <p:attrName>fill.on</p:attrName>
                                        </p:attrNameLst>
                                      </p:cBhvr>
                                      <p:to>
                                        <p:strVal val="true"/>
                                      </p:to>
                                    </p:set>
                                  </p:childTnLst>
                                </p:cTn>
                              </p:par>
                              <p:par>
                                <p:cTn id="118" presetID="19" presetClass="emph" presetSubtype="0" fill="hold" grpId="0" nodeType="withEffect">
                                  <p:stCondLst>
                                    <p:cond delay="0"/>
                                  </p:stCondLst>
                                  <p:childTnLst>
                                    <p:animClr clrSpc="rgb" dir="cw">
                                      <p:cBhvr override="childStyle">
                                        <p:cTn id="119" dur="500" fill="hold"/>
                                        <p:tgtEl>
                                          <p:spTgt spid="32"/>
                                        </p:tgtEl>
                                        <p:attrNameLst>
                                          <p:attrName>style.color</p:attrName>
                                        </p:attrNameLst>
                                      </p:cBhvr>
                                      <p:to>
                                        <a:srgbClr val="3C454F"/>
                                      </p:to>
                                    </p:animClr>
                                    <p:animClr clrSpc="rgb" dir="cw">
                                      <p:cBhvr>
                                        <p:cTn id="120" dur="500" fill="hold"/>
                                        <p:tgtEl>
                                          <p:spTgt spid="32"/>
                                        </p:tgtEl>
                                        <p:attrNameLst>
                                          <p:attrName>fillcolor</p:attrName>
                                        </p:attrNameLst>
                                      </p:cBhvr>
                                      <p:to>
                                        <a:srgbClr val="3C454F"/>
                                      </p:to>
                                    </p:animClr>
                                    <p:set>
                                      <p:cBhvr>
                                        <p:cTn id="121" dur="500" fill="hold"/>
                                        <p:tgtEl>
                                          <p:spTgt spid="32"/>
                                        </p:tgtEl>
                                        <p:attrNameLst>
                                          <p:attrName>fill.type</p:attrName>
                                        </p:attrNameLst>
                                      </p:cBhvr>
                                      <p:to>
                                        <p:strVal val="solid"/>
                                      </p:to>
                                    </p:set>
                                    <p:set>
                                      <p:cBhvr>
                                        <p:cTn id="122" dur="500" fill="hold"/>
                                        <p:tgtEl>
                                          <p:spTgt spid="32"/>
                                        </p:tgtEl>
                                        <p:attrNameLst>
                                          <p:attrName>fill.on</p:attrName>
                                        </p:attrNameLst>
                                      </p:cBhvr>
                                      <p:to>
                                        <p:strVal val="true"/>
                                      </p:to>
                                    </p:set>
                                  </p:childTnLst>
                                </p:cTn>
                              </p:par>
                              <p:par>
                                <p:cTn id="123" presetID="19" presetClass="emph" presetSubtype="0" fill="hold" grpId="0" nodeType="withEffect">
                                  <p:stCondLst>
                                    <p:cond delay="0"/>
                                  </p:stCondLst>
                                  <p:childTnLst>
                                    <p:animClr clrSpc="rgb" dir="cw">
                                      <p:cBhvr override="childStyle">
                                        <p:cTn id="124" dur="500" fill="hold"/>
                                        <p:tgtEl>
                                          <p:spTgt spid="44"/>
                                        </p:tgtEl>
                                        <p:attrNameLst>
                                          <p:attrName>style.color</p:attrName>
                                        </p:attrNameLst>
                                      </p:cBhvr>
                                      <p:to>
                                        <a:srgbClr val="3C454F"/>
                                      </p:to>
                                    </p:animClr>
                                    <p:animClr clrSpc="rgb" dir="cw">
                                      <p:cBhvr>
                                        <p:cTn id="125" dur="500" fill="hold"/>
                                        <p:tgtEl>
                                          <p:spTgt spid="44"/>
                                        </p:tgtEl>
                                        <p:attrNameLst>
                                          <p:attrName>fillcolor</p:attrName>
                                        </p:attrNameLst>
                                      </p:cBhvr>
                                      <p:to>
                                        <a:srgbClr val="3C454F"/>
                                      </p:to>
                                    </p:animClr>
                                    <p:set>
                                      <p:cBhvr>
                                        <p:cTn id="126" dur="500" fill="hold"/>
                                        <p:tgtEl>
                                          <p:spTgt spid="44"/>
                                        </p:tgtEl>
                                        <p:attrNameLst>
                                          <p:attrName>fill.type</p:attrName>
                                        </p:attrNameLst>
                                      </p:cBhvr>
                                      <p:to>
                                        <p:strVal val="solid"/>
                                      </p:to>
                                    </p:set>
                                    <p:set>
                                      <p:cBhvr>
                                        <p:cTn id="127" dur="500" fill="hold"/>
                                        <p:tgtEl>
                                          <p:spTgt spid="44"/>
                                        </p:tgtEl>
                                        <p:attrNameLst>
                                          <p:attrName>fill.on</p:attrName>
                                        </p:attrNameLst>
                                      </p:cBhvr>
                                      <p:to>
                                        <p:strVal val="true"/>
                                      </p:to>
                                    </p:set>
                                  </p:childTnLst>
                                </p:cTn>
                              </p:par>
                              <p:par>
                                <p:cTn id="128" presetID="19" presetClass="emph" presetSubtype="0" fill="hold" grpId="0" nodeType="withEffect">
                                  <p:stCondLst>
                                    <p:cond delay="0"/>
                                  </p:stCondLst>
                                  <p:childTnLst>
                                    <p:animClr clrSpc="rgb" dir="cw">
                                      <p:cBhvr override="childStyle">
                                        <p:cTn id="129" dur="500" fill="hold"/>
                                        <p:tgtEl>
                                          <p:spTgt spid="40"/>
                                        </p:tgtEl>
                                        <p:attrNameLst>
                                          <p:attrName>style.color</p:attrName>
                                        </p:attrNameLst>
                                      </p:cBhvr>
                                      <p:to>
                                        <a:srgbClr val="3C454F"/>
                                      </p:to>
                                    </p:animClr>
                                    <p:animClr clrSpc="rgb" dir="cw">
                                      <p:cBhvr>
                                        <p:cTn id="130" dur="500" fill="hold"/>
                                        <p:tgtEl>
                                          <p:spTgt spid="40"/>
                                        </p:tgtEl>
                                        <p:attrNameLst>
                                          <p:attrName>fillcolor</p:attrName>
                                        </p:attrNameLst>
                                      </p:cBhvr>
                                      <p:to>
                                        <a:srgbClr val="3C454F"/>
                                      </p:to>
                                    </p:animClr>
                                    <p:set>
                                      <p:cBhvr>
                                        <p:cTn id="131" dur="500" fill="hold"/>
                                        <p:tgtEl>
                                          <p:spTgt spid="40"/>
                                        </p:tgtEl>
                                        <p:attrNameLst>
                                          <p:attrName>fill.type</p:attrName>
                                        </p:attrNameLst>
                                      </p:cBhvr>
                                      <p:to>
                                        <p:strVal val="solid"/>
                                      </p:to>
                                    </p:set>
                                    <p:set>
                                      <p:cBhvr>
                                        <p:cTn id="132" dur="500" fill="hold"/>
                                        <p:tgtEl>
                                          <p:spTgt spid="40"/>
                                        </p:tgtEl>
                                        <p:attrNameLst>
                                          <p:attrName>fill.on</p:attrName>
                                        </p:attrNameLst>
                                      </p:cBhvr>
                                      <p:to>
                                        <p:strVal val="true"/>
                                      </p:to>
                                    </p:set>
                                  </p:childTnLst>
                                </p:cTn>
                              </p:par>
                              <p:par>
                                <p:cTn id="133" presetID="19" presetClass="emph" presetSubtype="0" fill="hold" grpId="0" nodeType="withEffect">
                                  <p:stCondLst>
                                    <p:cond delay="0"/>
                                  </p:stCondLst>
                                  <p:childTnLst>
                                    <p:animClr clrSpc="rgb" dir="cw">
                                      <p:cBhvr override="childStyle">
                                        <p:cTn id="134" dur="500" fill="hold"/>
                                        <p:tgtEl>
                                          <p:spTgt spid="36"/>
                                        </p:tgtEl>
                                        <p:attrNameLst>
                                          <p:attrName>style.color</p:attrName>
                                        </p:attrNameLst>
                                      </p:cBhvr>
                                      <p:to>
                                        <a:srgbClr val="3C454F"/>
                                      </p:to>
                                    </p:animClr>
                                    <p:animClr clrSpc="rgb" dir="cw">
                                      <p:cBhvr>
                                        <p:cTn id="135" dur="500" fill="hold"/>
                                        <p:tgtEl>
                                          <p:spTgt spid="36"/>
                                        </p:tgtEl>
                                        <p:attrNameLst>
                                          <p:attrName>fillcolor</p:attrName>
                                        </p:attrNameLst>
                                      </p:cBhvr>
                                      <p:to>
                                        <a:srgbClr val="3C454F"/>
                                      </p:to>
                                    </p:animClr>
                                    <p:set>
                                      <p:cBhvr>
                                        <p:cTn id="136" dur="500" fill="hold"/>
                                        <p:tgtEl>
                                          <p:spTgt spid="36"/>
                                        </p:tgtEl>
                                        <p:attrNameLst>
                                          <p:attrName>fill.type</p:attrName>
                                        </p:attrNameLst>
                                      </p:cBhvr>
                                      <p:to>
                                        <p:strVal val="solid"/>
                                      </p:to>
                                    </p:set>
                                    <p:set>
                                      <p:cBhvr>
                                        <p:cTn id="137" dur="500" fill="hold"/>
                                        <p:tgtEl>
                                          <p:spTgt spid="36"/>
                                        </p:tgtEl>
                                        <p:attrNameLst>
                                          <p:attrName>fill.on</p:attrName>
                                        </p:attrNameLst>
                                      </p:cBhvr>
                                      <p:to>
                                        <p:strVal val="true"/>
                                      </p:to>
                                    </p:set>
                                  </p:childTnLst>
                                </p:cTn>
                              </p:par>
                              <p:par>
                                <p:cTn id="138" presetID="19" presetClass="emph" presetSubtype="0" fill="hold" grpId="0" nodeType="withEffect">
                                  <p:stCondLst>
                                    <p:cond delay="0"/>
                                  </p:stCondLst>
                                  <p:childTnLst>
                                    <p:animClr clrSpc="rgb" dir="cw">
                                      <p:cBhvr override="childStyle">
                                        <p:cTn id="139" dur="500" fill="hold"/>
                                        <p:tgtEl>
                                          <p:spTgt spid="20"/>
                                        </p:tgtEl>
                                        <p:attrNameLst>
                                          <p:attrName>style.color</p:attrName>
                                        </p:attrNameLst>
                                      </p:cBhvr>
                                      <p:to>
                                        <a:srgbClr val="3C454F"/>
                                      </p:to>
                                    </p:animClr>
                                    <p:animClr clrSpc="rgb" dir="cw">
                                      <p:cBhvr>
                                        <p:cTn id="140" dur="500" fill="hold"/>
                                        <p:tgtEl>
                                          <p:spTgt spid="20"/>
                                        </p:tgtEl>
                                        <p:attrNameLst>
                                          <p:attrName>fillcolor</p:attrName>
                                        </p:attrNameLst>
                                      </p:cBhvr>
                                      <p:to>
                                        <a:srgbClr val="3C454F"/>
                                      </p:to>
                                    </p:animClr>
                                    <p:set>
                                      <p:cBhvr>
                                        <p:cTn id="141" dur="500" fill="hold"/>
                                        <p:tgtEl>
                                          <p:spTgt spid="20"/>
                                        </p:tgtEl>
                                        <p:attrNameLst>
                                          <p:attrName>fill.type</p:attrName>
                                        </p:attrNameLst>
                                      </p:cBhvr>
                                      <p:to>
                                        <p:strVal val="solid"/>
                                      </p:to>
                                    </p:set>
                                    <p:set>
                                      <p:cBhvr>
                                        <p:cTn id="142" dur="500" fill="hold"/>
                                        <p:tgtEl>
                                          <p:spTgt spid="20"/>
                                        </p:tgtEl>
                                        <p:attrNameLst>
                                          <p:attrName>fill.on</p:attrName>
                                        </p:attrNameLst>
                                      </p:cBhvr>
                                      <p:to>
                                        <p:strVal val="true"/>
                                      </p:to>
                                    </p:set>
                                  </p:childTnLst>
                                </p:cTn>
                              </p:par>
                              <p:par>
                                <p:cTn id="143" presetID="19" presetClass="emph" presetSubtype="0" fill="hold" grpId="0" nodeType="withEffect">
                                  <p:stCondLst>
                                    <p:cond delay="0"/>
                                  </p:stCondLst>
                                  <p:childTnLst>
                                    <p:animClr clrSpc="rgb" dir="cw">
                                      <p:cBhvr override="childStyle">
                                        <p:cTn id="144" dur="500" fill="hold"/>
                                        <p:tgtEl>
                                          <p:spTgt spid="12"/>
                                        </p:tgtEl>
                                        <p:attrNameLst>
                                          <p:attrName>style.color</p:attrName>
                                        </p:attrNameLst>
                                      </p:cBhvr>
                                      <p:to>
                                        <a:srgbClr val="3C454F"/>
                                      </p:to>
                                    </p:animClr>
                                    <p:animClr clrSpc="rgb" dir="cw">
                                      <p:cBhvr>
                                        <p:cTn id="145" dur="500" fill="hold"/>
                                        <p:tgtEl>
                                          <p:spTgt spid="12"/>
                                        </p:tgtEl>
                                        <p:attrNameLst>
                                          <p:attrName>fillcolor</p:attrName>
                                        </p:attrNameLst>
                                      </p:cBhvr>
                                      <p:to>
                                        <a:srgbClr val="3C454F"/>
                                      </p:to>
                                    </p:animClr>
                                    <p:set>
                                      <p:cBhvr>
                                        <p:cTn id="146" dur="500" fill="hold"/>
                                        <p:tgtEl>
                                          <p:spTgt spid="12"/>
                                        </p:tgtEl>
                                        <p:attrNameLst>
                                          <p:attrName>fill.type</p:attrName>
                                        </p:attrNameLst>
                                      </p:cBhvr>
                                      <p:to>
                                        <p:strVal val="solid"/>
                                      </p:to>
                                    </p:set>
                                    <p:set>
                                      <p:cBhvr>
                                        <p:cTn id="147" dur="500" fill="hold"/>
                                        <p:tgtEl>
                                          <p:spTgt spid="12"/>
                                        </p:tgtEl>
                                        <p:attrNameLst>
                                          <p:attrName>fill.on</p:attrName>
                                        </p:attrNameLst>
                                      </p:cBhvr>
                                      <p:to>
                                        <p:strVal val="tru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3">
                                            <p:txEl>
                                              <p:pRg st="5" end="5"/>
                                            </p:txEl>
                                          </p:spTgt>
                                        </p:tgtEl>
                                        <p:attrNameLst>
                                          <p:attrName>style.visibility</p:attrName>
                                        </p:attrNameLst>
                                      </p:cBhvr>
                                      <p:to>
                                        <p:strVal val="visible"/>
                                      </p:to>
                                    </p:set>
                                  </p:childTnLst>
                                </p:cTn>
                              </p:par>
                              <p:par>
                                <p:cTn id="152" presetID="19" presetClass="emph" presetSubtype="0" fill="hold" grpId="1" nodeType="withEffect">
                                  <p:stCondLst>
                                    <p:cond delay="0"/>
                                  </p:stCondLst>
                                  <p:childTnLst>
                                    <p:animClr clrSpc="rgb" dir="cw">
                                      <p:cBhvr override="childStyle">
                                        <p:cTn id="153" dur="500" fill="hold"/>
                                        <p:tgtEl>
                                          <p:spTgt spid="48"/>
                                        </p:tgtEl>
                                        <p:attrNameLst>
                                          <p:attrName>style.color</p:attrName>
                                        </p:attrNameLst>
                                      </p:cBhvr>
                                      <p:to>
                                        <a:srgbClr val="FFFFFF"/>
                                      </p:to>
                                    </p:animClr>
                                    <p:animClr clrSpc="rgb" dir="cw">
                                      <p:cBhvr>
                                        <p:cTn id="154" dur="500" fill="hold"/>
                                        <p:tgtEl>
                                          <p:spTgt spid="48"/>
                                        </p:tgtEl>
                                        <p:attrNameLst>
                                          <p:attrName>fillcolor</p:attrName>
                                        </p:attrNameLst>
                                      </p:cBhvr>
                                      <p:to>
                                        <a:srgbClr val="FFFFFF"/>
                                      </p:to>
                                    </p:animClr>
                                    <p:set>
                                      <p:cBhvr>
                                        <p:cTn id="155" dur="500" fill="hold"/>
                                        <p:tgtEl>
                                          <p:spTgt spid="48"/>
                                        </p:tgtEl>
                                        <p:attrNameLst>
                                          <p:attrName>fill.type</p:attrName>
                                        </p:attrNameLst>
                                      </p:cBhvr>
                                      <p:to>
                                        <p:strVal val="solid"/>
                                      </p:to>
                                    </p:set>
                                    <p:set>
                                      <p:cBhvr>
                                        <p:cTn id="156" dur="500" fill="hold"/>
                                        <p:tgtEl>
                                          <p:spTgt spid="48"/>
                                        </p:tgtEl>
                                        <p:attrNameLst>
                                          <p:attrName>fill.on</p:attrName>
                                        </p:attrNameLst>
                                      </p:cBhvr>
                                      <p:to>
                                        <p:strVal val="true"/>
                                      </p:to>
                                    </p:set>
                                  </p:childTnLst>
                                </p:cTn>
                              </p:par>
                              <p:par>
                                <p:cTn id="157" presetID="19" presetClass="emph" presetSubtype="0" fill="hold" grpId="1" nodeType="withEffect">
                                  <p:stCondLst>
                                    <p:cond delay="0"/>
                                  </p:stCondLst>
                                  <p:childTnLst>
                                    <p:animClr clrSpc="rgb" dir="cw">
                                      <p:cBhvr override="childStyle">
                                        <p:cTn id="158" dur="500" fill="hold"/>
                                        <p:tgtEl>
                                          <p:spTgt spid="32"/>
                                        </p:tgtEl>
                                        <p:attrNameLst>
                                          <p:attrName>style.color</p:attrName>
                                        </p:attrNameLst>
                                      </p:cBhvr>
                                      <p:to>
                                        <a:srgbClr val="FFFFFF"/>
                                      </p:to>
                                    </p:animClr>
                                    <p:animClr clrSpc="rgb" dir="cw">
                                      <p:cBhvr>
                                        <p:cTn id="159" dur="500" fill="hold"/>
                                        <p:tgtEl>
                                          <p:spTgt spid="32"/>
                                        </p:tgtEl>
                                        <p:attrNameLst>
                                          <p:attrName>fillcolor</p:attrName>
                                        </p:attrNameLst>
                                      </p:cBhvr>
                                      <p:to>
                                        <a:srgbClr val="FFFFFF"/>
                                      </p:to>
                                    </p:animClr>
                                    <p:set>
                                      <p:cBhvr>
                                        <p:cTn id="160" dur="500" fill="hold"/>
                                        <p:tgtEl>
                                          <p:spTgt spid="32"/>
                                        </p:tgtEl>
                                        <p:attrNameLst>
                                          <p:attrName>fill.type</p:attrName>
                                        </p:attrNameLst>
                                      </p:cBhvr>
                                      <p:to>
                                        <p:strVal val="solid"/>
                                      </p:to>
                                    </p:set>
                                    <p:set>
                                      <p:cBhvr>
                                        <p:cTn id="161" dur="500" fill="hold"/>
                                        <p:tgtEl>
                                          <p:spTgt spid="32"/>
                                        </p:tgtEl>
                                        <p:attrNameLst>
                                          <p:attrName>fill.on</p:attrName>
                                        </p:attrNameLst>
                                      </p:cBhvr>
                                      <p:to>
                                        <p:strVal val="true"/>
                                      </p:to>
                                    </p:set>
                                  </p:childTnLst>
                                </p:cTn>
                              </p:par>
                              <p:par>
                                <p:cTn id="162" presetID="19" presetClass="emph" presetSubtype="0" fill="hold" grpId="1" nodeType="withEffect">
                                  <p:stCondLst>
                                    <p:cond delay="0"/>
                                  </p:stCondLst>
                                  <p:childTnLst>
                                    <p:animClr clrSpc="rgb" dir="cw">
                                      <p:cBhvr override="childStyle">
                                        <p:cTn id="163" dur="500" fill="hold"/>
                                        <p:tgtEl>
                                          <p:spTgt spid="44"/>
                                        </p:tgtEl>
                                        <p:attrNameLst>
                                          <p:attrName>style.color</p:attrName>
                                        </p:attrNameLst>
                                      </p:cBhvr>
                                      <p:to>
                                        <a:srgbClr val="FFFFFF"/>
                                      </p:to>
                                    </p:animClr>
                                    <p:animClr clrSpc="rgb" dir="cw">
                                      <p:cBhvr>
                                        <p:cTn id="164" dur="500" fill="hold"/>
                                        <p:tgtEl>
                                          <p:spTgt spid="44"/>
                                        </p:tgtEl>
                                        <p:attrNameLst>
                                          <p:attrName>fillcolor</p:attrName>
                                        </p:attrNameLst>
                                      </p:cBhvr>
                                      <p:to>
                                        <a:srgbClr val="FFFFFF"/>
                                      </p:to>
                                    </p:animClr>
                                    <p:set>
                                      <p:cBhvr>
                                        <p:cTn id="165" dur="500" fill="hold"/>
                                        <p:tgtEl>
                                          <p:spTgt spid="44"/>
                                        </p:tgtEl>
                                        <p:attrNameLst>
                                          <p:attrName>fill.type</p:attrName>
                                        </p:attrNameLst>
                                      </p:cBhvr>
                                      <p:to>
                                        <p:strVal val="solid"/>
                                      </p:to>
                                    </p:set>
                                    <p:set>
                                      <p:cBhvr>
                                        <p:cTn id="166" dur="500" fill="hold"/>
                                        <p:tgtEl>
                                          <p:spTgt spid="44"/>
                                        </p:tgtEl>
                                        <p:attrNameLst>
                                          <p:attrName>fill.on</p:attrName>
                                        </p:attrNameLst>
                                      </p:cBhvr>
                                      <p:to>
                                        <p:strVal val="true"/>
                                      </p:to>
                                    </p:set>
                                  </p:childTnLst>
                                </p:cTn>
                              </p:par>
                              <p:par>
                                <p:cTn id="167" presetID="19" presetClass="emph" presetSubtype="0" fill="hold" grpId="1" nodeType="withEffect">
                                  <p:stCondLst>
                                    <p:cond delay="0"/>
                                  </p:stCondLst>
                                  <p:childTnLst>
                                    <p:animClr clrSpc="rgb" dir="cw">
                                      <p:cBhvr override="childStyle">
                                        <p:cTn id="168" dur="500" fill="hold"/>
                                        <p:tgtEl>
                                          <p:spTgt spid="40"/>
                                        </p:tgtEl>
                                        <p:attrNameLst>
                                          <p:attrName>style.color</p:attrName>
                                        </p:attrNameLst>
                                      </p:cBhvr>
                                      <p:to>
                                        <a:srgbClr val="FFFFFF"/>
                                      </p:to>
                                    </p:animClr>
                                    <p:animClr clrSpc="rgb" dir="cw">
                                      <p:cBhvr>
                                        <p:cTn id="169" dur="500" fill="hold"/>
                                        <p:tgtEl>
                                          <p:spTgt spid="40"/>
                                        </p:tgtEl>
                                        <p:attrNameLst>
                                          <p:attrName>fillcolor</p:attrName>
                                        </p:attrNameLst>
                                      </p:cBhvr>
                                      <p:to>
                                        <a:srgbClr val="FFFFFF"/>
                                      </p:to>
                                    </p:animClr>
                                    <p:set>
                                      <p:cBhvr>
                                        <p:cTn id="170" dur="500" fill="hold"/>
                                        <p:tgtEl>
                                          <p:spTgt spid="40"/>
                                        </p:tgtEl>
                                        <p:attrNameLst>
                                          <p:attrName>fill.type</p:attrName>
                                        </p:attrNameLst>
                                      </p:cBhvr>
                                      <p:to>
                                        <p:strVal val="solid"/>
                                      </p:to>
                                    </p:set>
                                    <p:set>
                                      <p:cBhvr>
                                        <p:cTn id="171" dur="500" fill="hold"/>
                                        <p:tgtEl>
                                          <p:spTgt spid="40"/>
                                        </p:tgtEl>
                                        <p:attrNameLst>
                                          <p:attrName>fill.on</p:attrName>
                                        </p:attrNameLst>
                                      </p:cBhvr>
                                      <p:to>
                                        <p:strVal val="true"/>
                                      </p:to>
                                    </p:set>
                                  </p:childTnLst>
                                </p:cTn>
                              </p:par>
                              <p:par>
                                <p:cTn id="172" presetID="19" presetClass="emph" presetSubtype="0" fill="hold" grpId="1" nodeType="withEffect">
                                  <p:stCondLst>
                                    <p:cond delay="0"/>
                                  </p:stCondLst>
                                  <p:childTnLst>
                                    <p:animClr clrSpc="rgb" dir="cw">
                                      <p:cBhvr override="childStyle">
                                        <p:cTn id="173" dur="500" fill="hold"/>
                                        <p:tgtEl>
                                          <p:spTgt spid="36"/>
                                        </p:tgtEl>
                                        <p:attrNameLst>
                                          <p:attrName>style.color</p:attrName>
                                        </p:attrNameLst>
                                      </p:cBhvr>
                                      <p:to>
                                        <a:srgbClr val="FFFFFF"/>
                                      </p:to>
                                    </p:animClr>
                                    <p:animClr clrSpc="rgb" dir="cw">
                                      <p:cBhvr>
                                        <p:cTn id="174" dur="500" fill="hold"/>
                                        <p:tgtEl>
                                          <p:spTgt spid="36"/>
                                        </p:tgtEl>
                                        <p:attrNameLst>
                                          <p:attrName>fillcolor</p:attrName>
                                        </p:attrNameLst>
                                      </p:cBhvr>
                                      <p:to>
                                        <a:srgbClr val="FFFFFF"/>
                                      </p:to>
                                    </p:animClr>
                                    <p:set>
                                      <p:cBhvr>
                                        <p:cTn id="175" dur="500" fill="hold"/>
                                        <p:tgtEl>
                                          <p:spTgt spid="36"/>
                                        </p:tgtEl>
                                        <p:attrNameLst>
                                          <p:attrName>fill.type</p:attrName>
                                        </p:attrNameLst>
                                      </p:cBhvr>
                                      <p:to>
                                        <p:strVal val="solid"/>
                                      </p:to>
                                    </p:set>
                                    <p:set>
                                      <p:cBhvr>
                                        <p:cTn id="176" dur="500" fill="hold"/>
                                        <p:tgtEl>
                                          <p:spTgt spid="36"/>
                                        </p:tgtEl>
                                        <p:attrNameLst>
                                          <p:attrName>fill.on</p:attrName>
                                        </p:attrNameLst>
                                      </p:cBhvr>
                                      <p:to>
                                        <p:strVal val="true"/>
                                      </p:to>
                                    </p:set>
                                  </p:childTnLst>
                                </p:cTn>
                              </p:par>
                              <p:par>
                                <p:cTn id="177" presetID="19" presetClass="emph" presetSubtype="0" fill="hold" grpId="1" nodeType="withEffect">
                                  <p:stCondLst>
                                    <p:cond delay="0"/>
                                  </p:stCondLst>
                                  <p:childTnLst>
                                    <p:animClr clrSpc="rgb" dir="cw">
                                      <p:cBhvr override="childStyle">
                                        <p:cTn id="178" dur="500" fill="hold"/>
                                        <p:tgtEl>
                                          <p:spTgt spid="20"/>
                                        </p:tgtEl>
                                        <p:attrNameLst>
                                          <p:attrName>style.color</p:attrName>
                                        </p:attrNameLst>
                                      </p:cBhvr>
                                      <p:to>
                                        <a:srgbClr val="FFFFFF"/>
                                      </p:to>
                                    </p:animClr>
                                    <p:animClr clrSpc="rgb" dir="cw">
                                      <p:cBhvr>
                                        <p:cTn id="179" dur="500" fill="hold"/>
                                        <p:tgtEl>
                                          <p:spTgt spid="20"/>
                                        </p:tgtEl>
                                        <p:attrNameLst>
                                          <p:attrName>fillcolor</p:attrName>
                                        </p:attrNameLst>
                                      </p:cBhvr>
                                      <p:to>
                                        <a:srgbClr val="FFFFFF"/>
                                      </p:to>
                                    </p:animClr>
                                    <p:set>
                                      <p:cBhvr>
                                        <p:cTn id="180" dur="500" fill="hold"/>
                                        <p:tgtEl>
                                          <p:spTgt spid="20"/>
                                        </p:tgtEl>
                                        <p:attrNameLst>
                                          <p:attrName>fill.type</p:attrName>
                                        </p:attrNameLst>
                                      </p:cBhvr>
                                      <p:to>
                                        <p:strVal val="solid"/>
                                      </p:to>
                                    </p:set>
                                    <p:set>
                                      <p:cBhvr>
                                        <p:cTn id="181" dur="500" fill="hold"/>
                                        <p:tgtEl>
                                          <p:spTgt spid="20"/>
                                        </p:tgtEl>
                                        <p:attrNameLst>
                                          <p:attrName>fill.on</p:attrName>
                                        </p:attrNameLst>
                                      </p:cBhvr>
                                      <p:to>
                                        <p:strVal val="true"/>
                                      </p:to>
                                    </p:set>
                                  </p:childTnLst>
                                </p:cTn>
                              </p:par>
                              <p:par>
                                <p:cTn id="182" presetID="19" presetClass="emph" presetSubtype="0" fill="hold" grpId="1" nodeType="withEffect">
                                  <p:stCondLst>
                                    <p:cond delay="0"/>
                                  </p:stCondLst>
                                  <p:childTnLst>
                                    <p:animClr clrSpc="rgb" dir="cw">
                                      <p:cBhvr override="childStyle">
                                        <p:cTn id="183" dur="500" fill="hold"/>
                                        <p:tgtEl>
                                          <p:spTgt spid="12"/>
                                        </p:tgtEl>
                                        <p:attrNameLst>
                                          <p:attrName>style.color</p:attrName>
                                        </p:attrNameLst>
                                      </p:cBhvr>
                                      <p:to>
                                        <a:srgbClr val="FFFFFF"/>
                                      </p:to>
                                    </p:animClr>
                                    <p:animClr clrSpc="rgb" dir="cw">
                                      <p:cBhvr>
                                        <p:cTn id="184" dur="500" fill="hold"/>
                                        <p:tgtEl>
                                          <p:spTgt spid="12"/>
                                        </p:tgtEl>
                                        <p:attrNameLst>
                                          <p:attrName>fillcolor</p:attrName>
                                        </p:attrNameLst>
                                      </p:cBhvr>
                                      <p:to>
                                        <a:srgbClr val="FFFFFF"/>
                                      </p:to>
                                    </p:animClr>
                                    <p:set>
                                      <p:cBhvr>
                                        <p:cTn id="185" dur="500" fill="hold"/>
                                        <p:tgtEl>
                                          <p:spTgt spid="12"/>
                                        </p:tgtEl>
                                        <p:attrNameLst>
                                          <p:attrName>fill.type</p:attrName>
                                        </p:attrNameLst>
                                      </p:cBhvr>
                                      <p:to>
                                        <p:strVal val="solid"/>
                                      </p:to>
                                    </p:set>
                                    <p:set>
                                      <p:cBhvr>
                                        <p:cTn id="186"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6" grpId="0" animBg="1"/>
      <p:bldP spid="16" grpId="1" animBg="1"/>
      <p:bldP spid="20" grpId="0" animBg="1"/>
      <p:bldP spid="20" grpId="1" animBg="1"/>
      <p:bldP spid="24" grpId="0" animBg="1"/>
      <p:bldP spid="24" grpId="1" animBg="1"/>
      <p:bldP spid="28" grpId="0" animBg="1"/>
      <p:bldP spid="28" grpId="1" animBg="1"/>
      <p:bldP spid="32" grpId="0" animBg="1"/>
      <p:bldP spid="32" grpId="1" animBg="1"/>
      <p:bldP spid="36" grpId="0" animBg="1"/>
      <p:bldP spid="36" grpId="1" animBg="1"/>
      <p:bldP spid="40" grpId="0" animBg="1"/>
      <p:bldP spid="40" grpId="1" animBg="1"/>
      <p:bldP spid="44" grpId="0" animBg="1"/>
      <p:bldP spid="44" grpId="1" animBg="1"/>
      <p:bldP spid="48" grpId="0" animBg="1"/>
      <p:bldP spid="48" grpId="1" animBg="1"/>
      <p:bldP spid="52" grpId="0" animBg="1"/>
      <p:bldP spid="52" grpId="1" animBg="1"/>
      <p:bldP spid="56" grpId="0" animBg="1"/>
      <p:bldP spid="56" grpId="1" animBg="1"/>
      <p:bldP spid="60" grpId="0" animBg="1"/>
      <p:bldP spid="60" grpId="1" animBg="1"/>
      <p:bldP spid="64" grpId="0" animBg="1"/>
      <p:bldP spid="64" grpId="1" animBg="1"/>
      <p:bldP spid="68" grpId="0" animBg="1"/>
      <p:bldP spid="68" grpId="1" animBg="1"/>
      <p:bldP spid="72" grpId="0" animBg="1"/>
      <p:bldP spid="7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37339"/>
            <a:ext cx="10515600" cy="1325563"/>
          </a:xfrm>
        </p:spPr>
        <p:txBody>
          <a:bodyPr/>
          <a:lstStyle/>
          <a:p>
            <a:r>
              <a:rPr lang="en-US" dirty="0" smtClean="0"/>
              <a:t>Just want to try it out?</a:t>
            </a:r>
            <a:endParaRPr lang="en-US" dirty="0"/>
          </a:p>
        </p:txBody>
      </p:sp>
      <p:sp>
        <p:nvSpPr>
          <p:cNvPr id="3" name="Content Placeholder 2"/>
          <p:cNvSpPr>
            <a:spLocks noGrp="1"/>
          </p:cNvSpPr>
          <p:nvPr>
            <p:ph idx="1"/>
          </p:nvPr>
        </p:nvSpPr>
        <p:spPr>
          <a:xfrm>
            <a:off x="541745" y="2862902"/>
            <a:ext cx="11078029" cy="3314061"/>
          </a:xfrm>
        </p:spPr>
        <p:txBody>
          <a:bodyPr>
            <a:noAutofit/>
          </a:bodyPr>
          <a:lstStyle/>
          <a:p>
            <a:pPr marL="0" indent="0">
              <a:buNone/>
            </a:pPr>
            <a:r>
              <a:rPr lang="en-US" sz="3200" dirty="0" smtClean="0">
                <a:latin typeface="Segoe Light" panose="020B0302040504020203" pitchFamily="34" charset="0"/>
              </a:rPr>
              <a:t>Go to </a:t>
            </a:r>
            <a:r>
              <a:rPr lang="en-US" sz="3200" dirty="0" smtClean="0">
                <a:latin typeface="Segoe Light" panose="020B0302040504020203" pitchFamily="34" charset="0"/>
                <a:hlinkClick r:id="rId2"/>
              </a:rPr>
              <a:t>WindowsAzure.com</a:t>
            </a:r>
            <a:r>
              <a:rPr lang="en-US" sz="3200" dirty="0" smtClean="0">
                <a:latin typeface="Segoe Light" panose="020B0302040504020203" pitchFamily="34" charset="0"/>
              </a:rPr>
              <a:t> and click the </a:t>
            </a:r>
            <a:r>
              <a:rPr lang="en-US" sz="3200" b="1" dirty="0" smtClean="0">
                <a:solidFill>
                  <a:schemeClr val="accent3"/>
                </a:solidFill>
                <a:latin typeface="Segoe Light" panose="020B0302040504020203" pitchFamily="34" charset="0"/>
              </a:rPr>
              <a:t>“FREE TRIAL”</a:t>
            </a:r>
            <a:r>
              <a:rPr lang="en-US" sz="3200" dirty="0" smtClean="0">
                <a:solidFill>
                  <a:schemeClr val="accent3"/>
                </a:solidFill>
                <a:latin typeface="Segoe Light" panose="020B0302040504020203" pitchFamily="34" charset="0"/>
              </a:rPr>
              <a:t> </a:t>
            </a:r>
            <a:r>
              <a:rPr lang="en-US" sz="3200" dirty="0" smtClean="0">
                <a:latin typeface="Segoe Light" panose="020B0302040504020203" pitchFamily="34" charset="0"/>
              </a:rPr>
              <a:t>link</a:t>
            </a:r>
          </a:p>
          <a:p>
            <a:pPr marL="0" indent="0">
              <a:buNone/>
            </a:pPr>
            <a:endParaRPr lang="en-US" sz="3200" dirty="0">
              <a:latin typeface="Segoe Light" panose="020B0302040504020203" pitchFamily="34" charset="0"/>
            </a:endParaRPr>
          </a:p>
          <a:p>
            <a:pPr marL="0" indent="0">
              <a:buNone/>
            </a:pPr>
            <a:r>
              <a:rPr lang="en-US" sz="3200" dirty="0" smtClean="0">
                <a:latin typeface="Segoe Light" panose="020B0302040504020203" pitchFamily="34" charset="0"/>
              </a:rPr>
              <a:t>30 Days or $200 of Usage, whichever comes first</a:t>
            </a:r>
          </a:p>
          <a:p>
            <a:pPr marL="0" indent="0">
              <a:buNone/>
            </a:pPr>
            <a:r>
              <a:rPr lang="en-US" sz="3200" dirty="0" smtClean="0">
                <a:latin typeface="Segoe Light" panose="020B0302040504020203" pitchFamily="34" charset="0"/>
              </a:rPr>
              <a:t>A credit card is required to sign up (for identification purposes)</a:t>
            </a:r>
          </a:p>
          <a:p>
            <a:pPr marL="0" indent="0">
              <a:buNone/>
            </a:pPr>
            <a:r>
              <a:rPr lang="en-US" sz="3200" dirty="0" smtClean="0">
                <a:latin typeface="Segoe Light" panose="020B0302040504020203" pitchFamily="34" charset="0"/>
              </a:rPr>
              <a:t>Nothing will be charged, unless you remove the spending limit</a:t>
            </a:r>
            <a:endParaRPr lang="en-US" sz="3200" dirty="0">
              <a:latin typeface="Segoe Light" panose="020B0302040504020203" pitchFamily="34" charset="0"/>
            </a:endParaRPr>
          </a:p>
        </p:txBody>
      </p:sp>
      <p:pic>
        <p:nvPicPr>
          <p:cNvPr id="4" name="Picture 3"/>
          <p:cNvPicPr>
            <a:picLocks noChangeAspect="1"/>
          </p:cNvPicPr>
          <p:nvPr/>
        </p:nvPicPr>
        <p:blipFill>
          <a:blip r:embed="rId3"/>
          <a:stretch>
            <a:fillRect/>
          </a:stretch>
        </p:blipFill>
        <p:spPr>
          <a:xfrm>
            <a:off x="0" y="1"/>
            <a:ext cx="12192000" cy="1301750"/>
          </a:xfrm>
          <a:prstGeom prst="rect">
            <a:avLst/>
          </a:prstGeom>
        </p:spPr>
      </p:pic>
      <p:sp>
        <p:nvSpPr>
          <p:cNvPr id="5" name="Freeform 4"/>
          <p:cNvSpPr/>
          <p:nvPr/>
        </p:nvSpPr>
        <p:spPr>
          <a:xfrm>
            <a:off x="9884233" y="1045030"/>
            <a:ext cx="1740756" cy="2046516"/>
          </a:xfrm>
          <a:custGeom>
            <a:avLst/>
            <a:gdLst>
              <a:gd name="connsiteX0" fmla="*/ 261257 w 754743"/>
              <a:gd name="connsiteY0" fmla="*/ 1698171 h 1698171"/>
              <a:gd name="connsiteX1" fmla="*/ 0 w 754743"/>
              <a:gd name="connsiteY1" fmla="*/ 0 h 1698171"/>
              <a:gd name="connsiteX2" fmla="*/ 0 w 754743"/>
              <a:gd name="connsiteY2" fmla="*/ 0 h 1698171"/>
              <a:gd name="connsiteX3" fmla="*/ 754743 w 754743"/>
              <a:gd name="connsiteY3" fmla="*/ 43543 h 1698171"/>
              <a:gd name="connsiteX0" fmla="*/ 261818 w 755304"/>
              <a:gd name="connsiteY0" fmla="*/ 1745943 h 1745943"/>
              <a:gd name="connsiteX1" fmla="*/ 561 w 755304"/>
              <a:gd name="connsiteY1" fmla="*/ 47772 h 1745943"/>
              <a:gd name="connsiteX2" fmla="*/ 334390 w 755304"/>
              <a:gd name="connsiteY2" fmla="*/ 512229 h 1745943"/>
              <a:gd name="connsiteX3" fmla="*/ 755304 w 755304"/>
              <a:gd name="connsiteY3" fmla="*/ 91315 h 1745943"/>
              <a:gd name="connsiteX0" fmla="*/ 277300 w 770786"/>
              <a:gd name="connsiteY0" fmla="*/ 1812133 h 1812133"/>
              <a:gd name="connsiteX1" fmla="*/ 16043 w 770786"/>
              <a:gd name="connsiteY1" fmla="*/ 113962 h 1812133"/>
              <a:gd name="connsiteX2" fmla="*/ 770786 w 770786"/>
              <a:gd name="connsiteY2" fmla="*/ 157505 h 1812133"/>
              <a:gd name="connsiteX0" fmla="*/ 0 w 493486"/>
              <a:gd name="connsiteY0" fmla="*/ 1654628 h 1654628"/>
              <a:gd name="connsiteX1" fmla="*/ 493486 w 493486"/>
              <a:gd name="connsiteY1" fmla="*/ 0 h 1654628"/>
              <a:gd name="connsiteX0" fmla="*/ 0 w 780567"/>
              <a:gd name="connsiteY0" fmla="*/ 1654628 h 1654628"/>
              <a:gd name="connsiteX1" fmla="*/ 493486 w 780567"/>
              <a:gd name="connsiteY1" fmla="*/ 0 h 1654628"/>
              <a:gd name="connsiteX0" fmla="*/ 217714 w 477496"/>
              <a:gd name="connsiteY0" fmla="*/ 1698171 h 1698171"/>
              <a:gd name="connsiteX1" fmla="*/ 0 w 477496"/>
              <a:gd name="connsiteY1" fmla="*/ 0 h 1698171"/>
              <a:gd name="connsiteX0" fmla="*/ 219684 w 258321"/>
              <a:gd name="connsiteY0" fmla="*/ 1698171 h 1698171"/>
              <a:gd name="connsiteX1" fmla="*/ 1970 w 258321"/>
              <a:gd name="connsiteY1" fmla="*/ 0 h 1698171"/>
              <a:gd name="connsiteX0" fmla="*/ 218396 w 603046"/>
              <a:gd name="connsiteY0" fmla="*/ 1698171 h 1698171"/>
              <a:gd name="connsiteX1" fmla="*/ 682 w 603046"/>
              <a:gd name="connsiteY1" fmla="*/ 0 h 1698171"/>
              <a:gd name="connsiteX0" fmla="*/ 218161 w 896630"/>
              <a:gd name="connsiteY0" fmla="*/ 1698171 h 1698171"/>
              <a:gd name="connsiteX1" fmla="*/ 447 w 896630"/>
              <a:gd name="connsiteY1" fmla="*/ 0 h 1698171"/>
              <a:gd name="connsiteX0" fmla="*/ 412869 w 948816"/>
              <a:gd name="connsiteY0" fmla="*/ 1698171 h 1698171"/>
              <a:gd name="connsiteX1" fmla="*/ 195155 w 948816"/>
              <a:gd name="connsiteY1" fmla="*/ 0 h 1698171"/>
              <a:gd name="connsiteX0" fmla="*/ 394301 w 937828"/>
              <a:gd name="connsiteY0" fmla="*/ 1698171 h 1698171"/>
              <a:gd name="connsiteX1" fmla="*/ 176587 w 937828"/>
              <a:gd name="connsiteY1" fmla="*/ 0 h 1698171"/>
              <a:gd name="connsiteX0" fmla="*/ 711316 w 1210162"/>
              <a:gd name="connsiteY0" fmla="*/ 1698171 h 1698171"/>
              <a:gd name="connsiteX1" fmla="*/ 159774 w 1210162"/>
              <a:gd name="connsiteY1" fmla="*/ 0 h 1698171"/>
              <a:gd name="connsiteX0" fmla="*/ 613760 w 1158384"/>
              <a:gd name="connsiteY0" fmla="*/ 1698171 h 1698171"/>
              <a:gd name="connsiteX1" fmla="*/ 62218 w 1158384"/>
              <a:gd name="connsiteY1" fmla="*/ 0 h 1698171"/>
              <a:gd name="connsiteX0" fmla="*/ 612879 w 1175630"/>
              <a:gd name="connsiteY0" fmla="*/ 1698171 h 1698171"/>
              <a:gd name="connsiteX1" fmla="*/ 61337 w 1175630"/>
              <a:gd name="connsiteY1" fmla="*/ 0 h 1698171"/>
              <a:gd name="connsiteX0" fmla="*/ 0 w 708144"/>
              <a:gd name="connsiteY0" fmla="*/ 2095941 h 2095941"/>
              <a:gd name="connsiteX1" fmla="*/ 232229 w 708144"/>
              <a:gd name="connsiteY1" fmla="*/ 0 h 2095941"/>
              <a:gd name="connsiteX0" fmla="*/ 0 w 1412812"/>
              <a:gd name="connsiteY0" fmla="*/ 2095941 h 2095941"/>
              <a:gd name="connsiteX1" fmla="*/ 232229 w 1412812"/>
              <a:gd name="connsiteY1" fmla="*/ 0 h 2095941"/>
              <a:gd name="connsiteX0" fmla="*/ 0 w 1412812"/>
              <a:gd name="connsiteY0" fmla="*/ 2004149 h 2004149"/>
              <a:gd name="connsiteX1" fmla="*/ 232229 w 1412812"/>
              <a:gd name="connsiteY1" fmla="*/ 0 h 2004149"/>
              <a:gd name="connsiteX0" fmla="*/ 0 w 1479305"/>
              <a:gd name="connsiteY0" fmla="*/ 2004149 h 2004149"/>
              <a:gd name="connsiteX1" fmla="*/ 232229 w 1479305"/>
              <a:gd name="connsiteY1" fmla="*/ 0 h 2004149"/>
              <a:gd name="connsiteX0" fmla="*/ 551542 w 1676399"/>
              <a:gd name="connsiteY0" fmla="*/ 2091922 h 2091922"/>
              <a:gd name="connsiteX1" fmla="*/ 0 w 1676399"/>
              <a:gd name="connsiteY1" fmla="*/ 0 h 2091922"/>
              <a:gd name="connsiteX0" fmla="*/ 653142 w 1740756"/>
              <a:gd name="connsiteY0" fmla="*/ 2062665 h 2062665"/>
              <a:gd name="connsiteX1" fmla="*/ 0 w 1740756"/>
              <a:gd name="connsiteY1" fmla="*/ 0 h 2062665"/>
            </a:gdLst>
            <a:ahLst/>
            <a:cxnLst>
              <a:cxn ang="0">
                <a:pos x="connsiteX0" y="connsiteY0"/>
              </a:cxn>
              <a:cxn ang="0">
                <a:pos x="connsiteX1" y="connsiteY1"/>
              </a:cxn>
            </a:cxnLst>
            <a:rect l="l" t="t" r="r" b="b"/>
            <a:pathLst>
              <a:path w="1740756" h="2062665">
                <a:moveTo>
                  <a:pt x="653142" y="2062665"/>
                </a:moveTo>
                <a:cubicBezTo>
                  <a:pt x="2544836" y="2014806"/>
                  <a:pt x="1736876" y="130238"/>
                  <a:pt x="0" y="0"/>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8581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Msdn</a:t>
            </a:r>
            <a:r>
              <a:rPr lang="en-US" dirty="0" smtClean="0"/>
              <a:t> subscriber azure benefits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658628"/>
              </p:ext>
            </p:extLst>
          </p:nvPr>
        </p:nvGraphicFramePr>
        <p:xfrm>
          <a:off x="838200" y="2664723"/>
          <a:ext cx="10515600" cy="2864710"/>
        </p:xfrm>
        <a:graphic>
          <a:graphicData uri="http://schemas.openxmlformats.org/drawingml/2006/table">
            <a:tbl>
              <a:tblPr firstRow="1" bandRow="1">
                <a:tableStyleId>{F5AB1C69-6EDB-4FF4-983F-18BD219EF322}</a:tableStyleId>
              </a:tblPr>
              <a:tblGrid>
                <a:gridCol w="1752600"/>
                <a:gridCol w="1752600"/>
                <a:gridCol w="1992854"/>
                <a:gridCol w="1512346"/>
                <a:gridCol w="1752600"/>
                <a:gridCol w="1752600"/>
              </a:tblGrid>
              <a:tr h="1193630">
                <a:tc>
                  <a:txBody>
                    <a:bodyPr/>
                    <a:lstStyle/>
                    <a:p>
                      <a:r>
                        <a:rPr lang="en-US" dirty="0" smtClean="0"/>
                        <a:t>Subscription Level</a:t>
                      </a:r>
                      <a:endParaRPr lang="en-US" dirty="0"/>
                    </a:p>
                  </a:txBody>
                  <a:tcPr/>
                </a:tc>
                <a:tc>
                  <a:txBody>
                    <a:bodyPr/>
                    <a:lstStyle/>
                    <a:p>
                      <a:r>
                        <a:rPr lang="en-US" dirty="0" smtClean="0"/>
                        <a:t>Visual Studio Professional</a:t>
                      </a:r>
                      <a:r>
                        <a:rPr lang="en-US" baseline="0" dirty="0" smtClean="0"/>
                        <a:t> with MSDN</a:t>
                      </a:r>
                      <a:endParaRPr lang="en-US" dirty="0"/>
                    </a:p>
                  </a:txBody>
                  <a:tcPr/>
                </a:tc>
                <a:tc>
                  <a:txBody>
                    <a:bodyPr/>
                    <a:lstStyle/>
                    <a:p>
                      <a:r>
                        <a:rPr lang="en-US" dirty="0" smtClean="0"/>
                        <a:t>Visual</a:t>
                      </a:r>
                      <a:r>
                        <a:rPr lang="en-US" baseline="0" dirty="0" smtClean="0"/>
                        <a:t> Studio </a:t>
                      </a:r>
                      <a:br>
                        <a:rPr lang="en-US" baseline="0" dirty="0" smtClean="0"/>
                      </a:br>
                      <a:r>
                        <a:rPr lang="en-US" baseline="0" dirty="0" smtClean="0"/>
                        <a:t>Test Professional with MSDN</a:t>
                      </a:r>
                      <a:endParaRPr lang="en-US" dirty="0"/>
                    </a:p>
                  </a:txBody>
                  <a:tcPr/>
                </a:tc>
                <a:tc>
                  <a:txBody>
                    <a:bodyPr/>
                    <a:lstStyle/>
                    <a:p>
                      <a:r>
                        <a:rPr lang="en-US" dirty="0" smtClean="0"/>
                        <a:t>MSDN</a:t>
                      </a:r>
                      <a:r>
                        <a:rPr lang="en-US" baseline="0" dirty="0" smtClean="0"/>
                        <a:t> Platforms</a:t>
                      </a:r>
                      <a:endParaRPr lang="en-US" dirty="0"/>
                    </a:p>
                  </a:txBody>
                  <a:tcPr/>
                </a:tc>
                <a:tc>
                  <a:txBody>
                    <a:bodyPr/>
                    <a:lstStyle/>
                    <a:p>
                      <a:r>
                        <a:rPr lang="en-US" dirty="0" smtClean="0"/>
                        <a:t>Visual Studio Premium</a:t>
                      </a:r>
                      <a:br>
                        <a:rPr lang="en-US" dirty="0" smtClean="0"/>
                      </a:br>
                      <a:r>
                        <a:rPr lang="en-US" dirty="0" smtClean="0"/>
                        <a:t>with MSDN</a:t>
                      </a:r>
                      <a:endParaRPr lang="en-US" dirty="0"/>
                    </a:p>
                  </a:txBody>
                  <a:tcPr/>
                </a:tc>
                <a:tc>
                  <a:txBody>
                    <a:bodyPr/>
                    <a:lstStyle/>
                    <a:p>
                      <a:r>
                        <a:rPr lang="en-US" dirty="0" smtClean="0"/>
                        <a:t>Visual Studio Ultimate</a:t>
                      </a:r>
                      <a:br>
                        <a:rPr lang="en-US" dirty="0" smtClean="0"/>
                      </a:br>
                      <a:r>
                        <a:rPr lang="en-US" dirty="0" smtClean="0"/>
                        <a:t>with MSDN</a:t>
                      </a:r>
                      <a:endParaRPr lang="en-US" dirty="0"/>
                    </a:p>
                  </a:txBody>
                  <a:tcPr/>
                </a:tc>
              </a:tr>
              <a:tr h="835540">
                <a:tc>
                  <a:txBody>
                    <a:bodyPr/>
                    <a:lstStyle/>
                    <a:p>
                      <a:r>
                        <a:rPr lang="en-US" dirty="0" smtClean="0"/>
                        <a:t>Azure Credits</a:t>
                      </a:r>
                      <a:r>
                        <a:rPr lang="en-US" baseline="0" dirty="0" smtClean="0"/>
                        <a:t> per Month</a:t>
                      </a:r>
                      <a:endParaRPr lang="en-US" dirty="0"/>
                    </a:p>
                  </a:txBody>
                  <a:tcPr anchor="ctr"/>
                </a:tc>
                <a:tc>
                  <a:txBody>
                    <a:bodyPr/>
                    <a:lstStyle/>
                    <a:p>
                      <a:pPr algn="r"/>
                      <a:r>
                        <a:rPr lang="en-US" dirty="0" smtClean="0"/>
                        <a:t>$50</a:t>
                      </a:r>
                      <a:endParaRPr lang="en-US" dirty="0"/>
                    </a:p>
                  </a:txBody>
                  <a:tcPr anchor="ctr"/>
                </a:tc>
                <a:tc>
                  <a:txBody>
                    <a:bodyPr/>
                    <a:lstStyle/>
                    <a:p>
                      <a:pPr algn="r"/>
                      <a:r>
                        <a:rPr lang="en-US" dirty="0" smtClean="0"/>
                        <a:t>$50</a:t>
                      </a:r>
                      <a:endParaRPr lang="en-US" dirty="0"/>
                    </a:p>
                  </a:txBody>
                  <a:tcPr anchor="ctr"/>
                </a:tc>
                <a:tc>
                  <a:txBody>
                    <a:bodyPr/>
                    <a:lstStyle/>
                    <a:p>
                      <a:pPr algn="r"/>
                      <a:r>
                        <a:rPr lang="en-US" dirty="0" smtClean="0"/>
                        <a:t>$100</a:t>
                      </a:r>
                      <a:endParaRPr lang="en-US" dirty="0"/>
                    </a:p>
                  </a:txBody>
                  <a:tcPr anchor="ctr"/>
                </a:tc>
                <a:tc>
                  <a:txBody>
                    <a:bodyPr/>
                    <a:lstStyle/>
                    <a:p>
                      <a:pPr algn="r"/>
                      <a:r>
                        <a:rPr lang="en-US" dirty="0" smtClean="0"/>
                        <a:t>$100</a:t>
                      </a:r>
                      <a:endParaRPr lang="en-US" dirty="0"/>
                    </a:p>
                  </a:txBody>
                  <a:tcPr anchor="ctr"/>
                </a:tc>
                <a:tc>
                  <a:txBody>
                    <a:bodyPr/>
                    <a:lstStyle/>
                    <a:p>
                      <a:pPr algn="r"/>
                      <a:r>
                        <a:rPr lang="en-US" dirty="0" smtClean="0"/>
                        <a:t>$150</a:t>
                      </a:r>
                      <a:endParaRPr lang="en-US" dirty="0"/>
                    </a:p>
                  </a:txBody>
                  <a:tcPr anchor="ctr"/>
                </a:tc>
              </a:tr>
              <a:tr h="835540">
                <a:tc>
                  <a:txBody>
                    <a:bodyPr/>
                    <a:lstStyle/>
                    <a:p>
                      <a:r>
                        <a:rPr lang="en-US" dirty="0" smtClean="0"/>
                        <a:t>1</a:t>
                      </a:r>
                      <a:r>
                        <a:rPr lang="en-US" baseline="30000" dirty="0" smtClean="0"/>
                        <a:t>st</a:t>
                      </a:r>
                      <a:r>
                        <a:rPr lang="en-US" dirty="0" smtClean="0"/>
                        <a:t> Year Annual Savings</a:t>
                      </a:r>
                      <a:endParaRPr lang="en-US" dirty="0"/>
                    </a:p>
                  </a:txBody>
                  <a:tcPr anchor="ctr"/>
                </a:tc>
                <a:tc>
                  <a:txBody>
                    <a:bodyPr/>
                    <a:lstStyle/>
                    <a:p>
                      <a:pPr algn="r"/>
                      <a:r>
                        <a:rPr lang="en-US" dirty="0" smtClean="0"/>
                        <a:t>$600+</a:t>
                      </a:r>
                      <a:endParaRPr lang="en-US" dirty="0"/>
                    </a:p>
                  </a:txBody>
                  <a:tcPr anchor="ctr"/>
                </a:tc>
                <a:tc>
                  <a:txBody>
                    <a:bodyPr/>
                    <a:lstStyle/>
                    <a:p>
                      <a:pPr algn="r"/>
                      <a:r>
                        <a:rPr lang="en-US" dirty="0" smtClean="0"/>
                        <a:t>$600+</a:t>
                      </a:r>
                      <a:endParaRPr lang="en-US" dirty="0"/>
                    </a:p>
                  </a:txBody>
                  <a:tcPr anchor="ctr"/>
                </a:tc>
                <a:tc>
                  <a:txBody>
                    <a:bodyPr/>
                    <a:lstStyle/>
                    <a:p>
                      <a:pPr algn="r"/>
                      <a:r>
                        <a:rPr lang="en-US" dirty="0" smtClean="0"/>
                        <a:t>$1200+</a:t>
                      </a:r>
                      <a:endParaRPr lang="en-US" dirty="0"/>
                    </a:p>
                  </a:txBody>
                  <a:tcPr anchor="ctr"/>
                </a:tc>
                <a:tc>
                  <a:txBody>
                    <a:bodyPr/>
                    <a:lstStyle/>
                    <a:p>
                      <a:pPr algn="r"/>
                      <a:r>
                        <a:rPr lang="en-US" dirty="0" smtClean="0"/>
                        <a:t>$1200+</a:t>
                      </a:r>
                      <a:endParaRPr lang="en-US" dirty="0"/>
                    </a:p>
                  </a:txBody>
                  <a:tcPr anchor="ctr"/>
                </a:tc>
                <a:tc>
                  <a:txBody>
                    <a:bodyPr/>
                    <a:lstStyle/>
                    <a:p>
                      <a:pPr algn="r"/>
                      <a:r>
                        <a:rPr lang="en-US" dirty="0" smtClean="0"/>
                        <a:t>$1800+</a:t>
                      </a:r>
                      <a:endParaRPr lang="en-US" dirty="0"/>
                    </a:p>
                  </a:txBody>
                  <a:tcPr anchor="ctr"/>
                </a:tc>
              </a:tr>
            </a:tbl>
          </a:graphicData>
        </a:graphic>
      </p:graphicFrame>
      <p:sp>
        <p:nvSpPr>
          <p:cNvPr id="5" name="TextBox 4"/>
          <p:cNvSpPr txBox="1"/>
          <p:nvPr/>
        </p:nvSpPr>
        <p:spPr>
          <a:xfrm>
            <a:off x="1315461" y="5604741"/>
            <a:ext cx="9702721" cy="338554"/>
          </a:xfrm>
          <a:prstGeom prst="rect">
            <a:avLst/>
          </a:prstGeom>
          <a:noFill/>
        </p:spPr>
        <p:txBody>
          <a:bodyPr wrap="none" rtlCol="0">
            <a:spAutoFit/>
          </a:bodyPr>
          <a:lstStyle/>
          <a:p>
            <a:pPr algn="ctr"/>
            <a:r>
              <a:rPr lang="en-US" sz="1600" dirty="0"/>
              <a:t>Learn more here: </a:t>
            </a:r>
            <a:r>
              <a:rPr lang="en-US" sz="1600" dirty="0">
                <a:hlinkClick r:id="rId2"/>
              </a:rPr>
              <a:t>http://www.windowsazure.com/en-us/pricing/member-offers/msdn-benefits-details</a:t>
            </a:r>
            <a:r>
              <a:rPr lang="en-US" sz="1600" dirty="0" smtClean="0">
                <a:hlinkClick r:id="rId2"/>
              </a:rPr>
              <a:t>/</a:t>
            </a:r>
            <a:r>
              <a:rPr lang="en-US" sz="1600" dirty="0" smtClean="0"/>
              <a:t> </a:t>
            </a:r>
            <a:endParaRPr lang="en-US" sz="1600" dirty="0"/>
          </a:p>
        </p:txBody>
      </p:sp>
      <p:sp>
        <p:nvSpPr>
          <p:cNvPr id="6" name="TextBox 5"/>
          <p:cNvSpPr txBox="1"/>
          <p:nvPr/>
        </p:nvSpPr>
        <p:spPr>
          <a:xfrm>
            <a:off x="822960" y="1675448"/>
            <a:ext cx="10612419" cy="646331"/>
          </a:xfrm>
          <a:prstGeom prst="rect">
            <a:avLst/>
          </a:prstGeom>
          <a:noFill/>
        </p:spPr>
        <p:txBody>
          <a:bodyPr wrap="square" rtlCol="0">
            <a:spAutoFit/>
          </a:bodyPr>
          <a:lstStyle/>
          <a:p>
            <a:r>
              <a:rPr lang="en-US" sz="3600" dirty="0" smtClean="0"/>
              <a:t>Not just free usage, but discounted prices as well!</a:t>
            </a:r>
            <a:endParaRPr lang="en-US" sz="3600" dirty="0"/>
          </a:p>
        </p:txBody>
      </p:sp>
    </p:spTree>
    <p:extLst>
      <p:ext uri="{BB962C8B-B14F-4D97-AF65-F5344CB8AC3E}">
        <p14:creationId xmlns:p14="http://schemas.microsoft.com/office/powerpoint/2010/main" val="1454991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Azure Tour FY14 Fonts">
      <a:majorFont>
        <a:latin typeface="Segoe WP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eld Notes Blue Template.potx" id="{5C19B874-E246-4038-8244-3C5C592978D3}" vid="{C224C4F6-2F00-4DF4-B8DA-79488A1572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10800</TotalTime>
  <Words>1488</Words>
  <Application>Microsoft Office PowerPoint</Application>
  <PresentationFormat>Widescreen</PresentationFormat>
  <Paragraphs>292</Paragraphs>
  <Slides>47</Slides>
  <Notes>4</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Segoe UI</vt:lpstr>
      <vt:lpstr>Consolas</vt:lpstr>
      <vt:lpstr>Segoe Light</vt:lpstr>
      <vt:lpstr>Calibri</vt:lpstr>
      <vt:lpstr>Segoe WP Black</vt:lpstr>
      <vt:lpstr>Segoe UI Light</vt:lpstr>
      <vt:lpstr>Arial</vt:lpstr>
      <vt:lpstr>Segoe UI Semibold</vt:lpstr>
      <vt:lpstr>Office Theme</vt:lpstr>
      <vt:lpstr>DevOps with Visual studio and Microsoft Azure</vt:lpstr>
      <vt:lpstr>WHATS THE GOAL?</vt:lpstr>
      <vt:lpstr>PowerPoint Presentation</vt:lpstr>
      <vt:lpstr>Get the files from github</vt:lpstr>
      <vt:lpstr>agenda</vt:lpstr>
      <vt:lpstr>Overview</vt:lpstr>
      <vt:lpstr>WHAT IS Microsoft azure?</vt:lpstr>
      <vt:lpstr>Just want to try it out?</vt:lpstr>
      <vt:lpstr>Msdn subscriber azure benefits</vt:lpstr>
      <vt:lpstr>Don’t have MSDN? Are you a startup?</vt:lpstr>
      <vt:lpstr>PowerPoint Presentation</vt:lpstr>
      <vt:lpstr>Yeah, but what does it cost?</vt:lpstr>
      <vt:lpstr>How do I setup the billing</vt:lpstr>
      <vt:lpstr>Once linked, you can monitor</vt:lpstr>
      <vt:lpstr>And manage your accounts</vt:lpstr>
      <vt:lpstr>Dev/Test VMs in Azure</vt:lpstr>
      <vt:lpstr>The scenarios</vt:lpstr>
      <vt:lpstr>Run the Server OS and  software you want</vt:lpstr>
      <vt:lpstr>Msdn visual studio 2013 gallery image</vt:lpstr>
      <vt:lpstr>Create in the portal, Powershell, code, or with automation Tools…</vt:lpstr>
      <vt:lpstr>Create in the portal, Powershell, code, or with automation Tools…</vt:lpstr>
      <vt:lpstr>Create in the portal, Powershell, code, or with automation Tools…</vt:lpstr>
      <vt:lpstr>Virtual machine portability</vt:lpstr>
      <vt:lpstr>Create a Dev/Test VM in Azure</vt:lpstr>
      <vt:lpstr>Continuous deployment with VSO and Azure</vt:lpstr>
      <vt:lpstr>The scenarios</vt:lpstr>
      <vt:lpstr>Azure websites</vt:lpstr>
      <vt:lpstr>Continuous deployment</vt:lpstr>
      <vt:lpstr>Continuous Deployment with  Visual Studio Online and  Azure Websites</vt:lpstr>
      <vt:lpstr>Monitoring with Application Insights</vt:lpstr>
      <vt:lpstr>The scenarios</vt:lpstr>
      <vt:lpstr>Application insights</vt:lpstr>
      <vt:lpstr>Install the Application insights tools for Visual Studio</vt:lpstr>
      <vt:lpstr>Add application insights to an existing project…</vt:lpstr>
      <vt:lpstr>Or add it when creating a new project</vt:lpstr>
      <vt:lpstr>Monitor via dashboard</vt:lpstr>
      <vt:lpstr>Monitoring applications with  Application Insights</vt:lpstr>
      <vt:lpstr>Load Testing with Visual studio Online</vt:lpstr>
      <vt:lpstr>The scenarios</vt:lpstr>
      <vt:lpstr>Load testing</vt:lpstr>
      <vt:lpstr>Load Testing your Web Applications using Visual Studio Online</vt:lpstr>
      <vt:lpstr>review</vt:lpstr>
      <vt:lpstr>Go do</vt:lpstr>
      <vt:lpstr>Get the files from github</vt:lpstr>
      <vt:lpstr>Links</vt:lpstr>
      <vt:lpstr>COLORS</vt:lpstr>
      <vt:lpstr>TILES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143</cp:revision>
  <dcterms:created xsi:type="dcterms:W3CDTF">2013-05-23T22:02:41Z</dcterms:created>
  <dcterms:modified xsi:type="dcterms:W3CDTF">2014-06-26T16:11:09Z</dcterms:modified>
</cp:coreProperties>
</file>